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33"/>
  </p:notesMasterIdLst>
  <p:sldIdLst>
    <p:sldId id="256" r:id="rId5"/>
    <p:sldId id="257" r:id="rId6"/>
    <p:sldId id="258" r:id="rId7"/>
    <p:sldId id="299" r:id="rId8"/>
    <p:sldId id="259" r:id="rId9"/>
    <p:sldId id="261" r:id="rId10"/>
    <p:sldId id="260" r:id="rId11"/>
    <p:sldId id="295" r:id="rId12"/>
    <p:sldId id="262" r:id="rId13"/>
    <p:sldId id="287" r:id="rId14"/>
    <p:sldId id="269" r:id="rId15"/>
    <p:sldId id="298" r:id="rId16"/>
    <p:sldId id="275" r:id="rId17"/>
    <p:sldId id="276" r:id="rId18"/>
    <p:sldId id="296" r:id="rId19"/>
    <p:sldId id="277" r:id="rId20"/>
    <p:sldId id="289" r:id="rId21"/>
    <p:sldId id="278" r:id="rId22"/>
    <p:sldId id="290" r:id="rId23"/>
    <p:sldId id="279" r:id="rId24"/>
    <p:sldId id="291" r:id="rId25"/>
    <p:sldId id="292" r:id="rId26"/>
    <p:sldId id="293" r:id="rId27"/>
    <p:sldId id="294" r:id="rId28"/>
    <p:sldId id="288" r:id="rId29"/>
    <p:sldId id="284" r:id="rId30"/>
    <p:sldId id="285" r:id="rId31"/>
    <p:sldId id="286" r:id="rId32"/>
  </p:sldIdLst>
  <p:sldSz cx="10080625" cy="7559675"/>
  <p:notesSz cx="7559675" cy="10691813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980" autoAdjust="0"/>
  </p:normalViewPr>
  <p:slideViewPr>
    <p:cSldViewPr snapToGrid="0">
      <p:cViewPr>
        <p:scale>
          <a:sx n="75" d="100"/>
          <a:sy n="75" d="100"/>
        </p:scale>
        <p:origin x="72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3EC5A-8FBC-43C9-985E-9AA6DFAA84EE}" type="datetimeFigureOut">
              <a:rPr lang="it-IT" smtClean="0"/>
              <a:t>22/09/2022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783504-2B6F-43B1-8FEE-EB60D10D35E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4562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5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0" y="4320000"/>
            <a:ext cx="503280" cy="107928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288000"/>
            <a:ext cx="503280" cy="107928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0" y="288000"/>
            <a:ext cx="503280" cy="107928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0" y="288000"/>
            <a:ext cx="503280" cy="107928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1.png"/><Relationship Id="rId3" Type="http://schemas.openxmlformats.org/officeDocument/2006/relationships/image" Target="../media/image24.png"/><Relationship Id="rId7" Type="http://schemas.openxmlformats.org/officeDocument/2006/relationships/image" Target="../media/image16.png"/><Relationship Id="rId12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8.pn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13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6.png"/><Relationship Id="rId11" Type="http://schemas.openxmlformats.org/officeDocument/2006/relationships/image" Target="../media/image12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754200" y="3137040"/>
            <a:ext cx="8567280" cy="16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l-GR" sz="2600" b="1" strike="noStrike" spc="-1" dirty="0">
                <a:solidFill>
                  <a:srgbClr val="000000"/>
                </a:solidFill>
                <a:latin typeface="Times New Roman"/>
              </a:rPr>
              <a:t>Κατάτμηση αιμοφόρων αγγείων αμφιβληστροειδούς χρησιμοποιώντας τεχνικές βαθιάς μηχανικής μάθησης</a:t>
            </a:r>
            <a:endParaRPr lang="en-US" sz="2600" b="0" strike="noStrike" spc="-1" dirty="0"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825480" y="5208480"/>
            <a:ext cx="8567280" cy="153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ΔΙΠΛΩΜΑΤΙΚΗ ΕΡΓΑΣΙΑ </a:t>
            </a:r>
            <a:endParaRPr lang="en-US" sz="16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l-GR" sz="1600" spc="-1" dirty="0">
                <a:solidFill>
                  <a:srgbClr val="000000"/>
                </a:solidFill>
                <a:latin typeface="Times New Roman"/>
              </a:rPr>
              <a:t>ΤΗΣ</a:t>
            </a:r>
          </a:p>
          <a:p>
            <a:pPr algn="ctr">
              <a:lnSpc>
                <a:spcPct val="100000"/>
              </a:lnSpc>
            </a:pPr>
            <a:r>
              <a:rPr lang="el-GR" sz="1600" b="0" strike="noStrike" spc="-1" dirty="0">
                <a:solidFill>
                  <a:srgbClr val="000000"/>
                </a:solidFill>
                <a:latin typeface="Times New Roman"/>
              </a:rPr>
              <a:t>ΑΘΑΝΑΣΙΑ</a:t>
            </a:r>
            <a:r>
              <a:rPr lang="el-GR" sz="1600" spc="-1" dirty="0">
                <a:solidFill>
                  <a:srgbClr val="000000"/>
                </a:solidFill>
                <a:latin typeface="Times New Roman"/>
              </a:rPr>
              <a:t>Σ ΓΙΑΤΣΟΥ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158" name="Picture 85"/>
          <p:cNvPicPr/>
          <p:nvPr/>
        </p:nvPicPr>
        <p:blipFill>
          <a:blip r:embed="rId2"/>
          <a:stretch/>
        </p:blipFill>
        <p:spPr>
          <a:xfrm rot="21565800">
            <a:off x="117720" y="99360"/>
            <a:ext cx="1638000" cy="1629000"/>
          </a:xfrm>
          <a:prstGeom prst="rect">
            <a:avLst/>
          </a:prstGeom>
          <a:ln>
            <a:noFill/>
          </a:ln>
        </p:spPr>
      </p:pic>
      <p:sp>
        <p:nvSpPr>
          <p:cNvPr id="159" name="CustomShape 3"/>
          <p:cNvSpPr/>
          <p:nvPr/>
        </p:nvSpPr>
        <p:spPr>
          <a:xfrm>
            <a:off x="1828800" y="274320"/>
            <a:ext cx="6582960" cy="1299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Ε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ΘΝΙΚΟ 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Μ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ΕΤΣΟΒΙΟ 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Π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ΟΛΥΤΕΧΝΕΙΟ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ΣΧΟΛΗ ΗΛΕΚΤΡΟΛΟΓΩΝ ΜΗΧΑΝΙΚΩΝ ΚΑΙ ΜΗΧΑΝΙΚΩΝ ΥΠΟΛΟΓΙΣΤΩΝ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ΤΟΜΕΑΣ ΤΕΧΝΟΛΟΓΙΑΣ ΠΛΗΡΟΦΟΡΙΚΗΣ ΚΑΙ ΥΠΟΛΟΓΙΣΤΩΝ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ΕΡΓΑΣΤΗΡΙΟ ΣΥΣΤΗΜΑΤΩΝ ΤΕΧΝΗΤΗΣ ΝΟΗΜΟΣΥΝΗΣ ΚΑΙ ΜΑΘΗΣΗΣ</a:t>
            </a:r>
            <a:br>
              <a:rPr dirty="0"/>
            </a:b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l-GR" sz="12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Ανδρέας-Γεώργιος Σταφυλοπάτης, Καθηγητής Ε.Μ.Π.</a:t>
            </a:r>
          </a:p>
          <a:p>
            <a:pPr>
              <a:lnSpc>
                <a:spcPct val="100000"/>
              </a:lnSpc>
            </a:pPr>
            <a:r>
              <a:rPr lang="el-GR" sz="1200" b="0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Συνεπιβλέπων : Γεώργιος Σιόλας, Εργαστηριακό και Διδακτικό Προσωπικό Ε.Μ.Π.</a:t>
            </a: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720000" y="202989"/>
            <a:ext cx="885492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l-GR" sz="2600" b="1" strike="noStrike" spc="-1" dirty="0">
                <a:solidFill>
                  <a:srgbClr val="333333"/>
                </a:solidFill>
                <a:latin typeface="Times New Roman"/>
                <a:ea typeface="DejaVu Sans"/>
              </a:rPr>
              <a:t>5</a:t>
            </a:r>
            <a:r>
              <a:rPr lang="en-US" sz="2600" b="1" strike="noStrike" spc="-1" dirty="0">
                <a:solidFill>
                  <a:srgbClr val="333333"/>
                </a:solidFill>
                <a:latin typeface="Times New Roman"/>
                <a:ea typeface="DejaVu Sans"/>
              </a:rPr>
              <a:t>. </a:t>
            </a:r>
            <a:r>
              <a:rPr lang="el-GR" sz="2600" b="1" spc="-1" dirty="0">
                <a:solidFill>
                  <a:srgbClr val="333333"/>
                </a:solidFill>
                <a:latin typeface="Times New Roman"/>
                <a:ea typeface="DejaVu Sans"/>
              </a:rPr>
              <a:t>ΣΥΣΤΗΜΑ ΤΑΞΙΝΟΜΗΣΗΣ ΤΕΜΑΧΙΩΝ ΕΙΚΟΝΑΣ</a:t>
            </a:r>
            <a:endParaRPr lang="en-US" sz="2600" b="0" strike="noStrike" spc="-1" dirty="0"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720000" y="2160000"/>
            <a:ext cx="8639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endParaRPr lang="en-US" sz="1600" b="0" strike="noStrike" spc="-1">
              <a:latin typeface="Arial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A27587B-8683-27E4-EE89-A680B7CEB742}"/>
              </a:ext>
            </a:extLst>
          </p:cNvPr>
          <p:cNvGrpSpPr/>
          <p:nvPr/>
        </p:nvGrpSpPr>
        <p:grpSpPr>
          <a:xfrm>
            <a:off x="4053674" y="1155699"/>
            <a:ext cx="2560320" cy="6220461"/>
            <a:chOff x="4371340" y="1155699"/>
            <a:chExt cx="2560320" cy="622046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C744C2-D747-4D9D-7FE0-A76F683A3837}"/>
                </a:ext>
              </a:extLst>
            </p:cNvPr>
            <p:cNvSpPr>
              <a:spLocks/>
            </p:cNvSpPr>
            <p:nvPr/>
          </p:nvSpPr>
          <p:spPr>
            <a:xfrm>
              <a:off x="4371340" y="1155699"/>
              <a:ext cx="2560320" cy="6220461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12A8EC-8DA9-2D47-C034-1D1674B9E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7601" y="1197184"/>
              <a:ext cx="2470210" cy="612648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14A555-B93C-94AE-EE91-484BC44F62F5}"/>
              </a:ext>
            </a:extLst>
          </p:cNvPr>
          <p:cNvGrpSpPr/>
          <p:nvPr/>
        </p:nvGrpSpPr>
        <p:grpSpPr>
          <a:xfrm>
            <a:off x="6933551" y="1651067"/>
            <a:ext cx="2660823" cy="5401945"/>
            <a:chOff x="7235652" y="1659255"/>
            <a:chExt cx="2660823" cy="540194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878F1FE-EED2-1B40-681D-4DD03C20BFEF}"/>
                </a:ext>
              </a:extLst>
            </p:cNvPr>
            <p:cNvSpPr/>
            <p:nvPr/>
          </p:nvSpPr>
          <p:spPr>
            <a:xfrm>
              <a:off x="7235652" y="1659255"/>
              <a:ext cx="2660823" cy="5401945"/>
            </a:xfrm>
            <a:prstGeom prst="rect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D46C997-CB6D-4C2C-2902-C068CF9FD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9197" y="1703127"/>
              <a:ext cx="2560320" cy="5297825"/>
            </a:xfrm>
            <a:prstGeom prst="rect">
              <a:avLst/>
            </a:prstGeom>
          </p:spPr>
        </p:pic>
      </p:grpSp>
      <p:sp>
        <p:nvSpPr>
          <p:cNvPr id="2" name="CustomShape 3">
            <a:extLst>
              <a:ext uri="{FF2B5EF4-FFF2-40B4-BE49-F238E27FC236}">
                <a16:creationId xmlns:a16="http://schemas.microsoft.com/office/drawing/2014/main" id="{185FF498-5E43-C4EE-1E37-CAC37E3BC201}"/>
              </a:ext>
            </a:extLst>
          </p:cNvPr>
          <p:cNvSpPr/>
          <p:nvPr/>
        </p:nvSpPr>
        <p:spPr>
          <a:xfrm>
            <a:off x="480493" y="1495962"/>
            <a:ext cx="2990071" cy="53452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l-GR" b="1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Επέκταση μοντέλων</a:t>
            </a:r>
            <a:r>
              <a:rPr lang="en-US" sz="18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l-GR" sz="18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τ</a:t>
            </a:r>
            <a:r>
              <a:rPr lang="el-GR" b="1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αξινόμησης </a:t>
            </a:r>
            <a:r>
              <a:rPr lang="en-US" b="1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patches:</a:t>
            </a:r>
            <a:endParaRPr lang="en-US" sz="18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l-GR" sz="18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Προσθήκη </a:t>
            </a:r>
            <a:r>
              <a:rPr lang="en-US" sz="18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Normalization </a:t>
            </a:r>
            <a:r>
              <a:rPr lang="el-GR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μεταξύ γραμμικών και μη γραμμικών επιπέδων</a:t>
            </a:r>
            <a:r>
              <a:rPr lang="en-US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ανά 2 </a:t>
            </a:r>
            <a:r>
              <a:rPr lang="en-US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 </a:t>
            </a:r>
            <a:r>
              <a:rPr lang="el-GR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με χάρτη ίδιου μεγέθους. Ομαλοποιούμε την είσοδο όταν αλλάζει ο χάρτης χαρακτηριστικών.</a:t>
            </a:r>
          </a:p>
          <a:p>
            <a:pPr>
              <a:spcBef>
                <a:spcPts val="1800"/>
              </a:spcBef>
            </a:pPr>
            <a:endParaRPr lang="en-US" sz="18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6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Δίκτυο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Plain – Net</a:t>
            </a:r>
            <a:r>
              <a:rPr lang="el-GR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– ΒΝ</a:t>
            </a:r>
            <a:endParaRPr lang="en-US" sz="1800" b="0" strike="noStrike" spc="-1" dirty="0">
              <a:solidFill>
                <a:srgbClr val="000000"/>
              </a:solid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  <a:p>
            <a:pPr marL="216000" indent="-215280">
              <a:lnSpc>
                <a:spcPct val="150000"/>
              </a:lnSpc>
              <a:spcBef>
                <a:spcPts val="12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l-GR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Δίκτυο 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Pool – Net – BN</a:t>
            </a:r>
            <a:endParaRPr lang="en-US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6470" indent="-285750">
              <a:spcBef>
                <a:spcPts val="600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C3F959-560B-E53D-C82F-4711A7B19DD8}"/>
                  </a:ext>
                </a:extLst>
              </p:cNvPr>
              <p:cNvSpPr txBox="1"/>
              <p:nvPr/>
            </p:nvSpPr>
            <p:spPr>
              <a:xfrm>
                <a:off x="5076721" y="2224136"/>
                <a:ext cx="53860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24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24</m:t>
                      </m:r>
                    </m:oMath>
                  </m:oMathPara>
                </a14:m>
                <a:endParaRPr lang="it-IT" sz="9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C3F959-560B-E53D-C82F-4711A7B19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721" y="2224136"/>
                <a:ext cx="538609" cy="138499"/>
              </a:xfrm>
              <a:prstGeom prst="rect">
                <a:avLst/>
              </a:prstGeom>
              <a:blipFill>
                <a:blip r:embed="rId4"/>
                <a:stretch>
                  <a:fillRect l="-4545" r="-5682" b="-86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650499-78D8-4123-6BA4-BA8BF06FB56C}"/>
                  </a:ext>
                </a:extLst>
              </p:cNvPr>
              <p:cNvSpPr txBox="1"/>
              <p:nvPr/>
            </p:nvSpPr>
            <p:spPr>
              <a:xfrm>
                <a:off x="5088746" y="2839888"/>
                <a:ext cx="53860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24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24</m:t>
                      </m:r>
                    </m:oMath>
                  </m:oMathPara>
                </a14:m>
                <a:endParaRPr lang="it-IT" sz="9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650499-78D8-4123-6BA4-BA8BF06FB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746" y="2839888"/>
                <a:ext cx="538609" cy="138499"/>
              </a:xfrm>
              <a:prstGeom prst="rect">
                <a:avLst/>
              </a:prstGeom>
              <a:blipFill>
                <a:blip r:embed="rId4"/>
                <a:stretch>
                  <a:fillRect l="-4545" r="-5682" b="-86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0B4A90-C7C7-C4B4-C1D2-50D9973A5662}"/>
                  </a:ext>
                </a:extLst>
              </p:cNvPr>
              <p:cNvSpPr txBox="1"/>
              <p:nvPr/>
            </p:nvSpPr>
            <p:spPr>
              <a:xfrm>
                <a:off x="4314554" y="3918880"/>
                <a:ext cx="53860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l-GR" sz="900" b="0" i="1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l-GR" sz="900" b="0" i="1" smtClean="0"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it-IT" sz="9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0B4A90-C7C7-C4B4-C1D2-50D9973A5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4554" y="3918880"/>
                <a:ext cx="538609" cy="138499"/>
              </a:xfrm>
              <a:prstGeom prst="rect">
                <a:avLst/>
              </a:prstGeom>
              <a:blipFill>
                <a:blip r:embed="rId5"/>
                <a:stretch>
                  <a:fillRect l="-4545" r="-5682" b="-86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081D39-BA2E-4C74-755A-CCCAF4EFD917}"/>
                  </a:ext>
                </a:extLst>
              </p:cNvPr>
              <p:cNvSpPr txBox="1"/>
              <p:nvPr/>
            </p:nvSpPr>
            <p:spPr>
              <a:xfrm>
                <a:off x="5093308" y="3874657"/>
                <a:ext cx="60272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128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it-IT" sz="9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081D39-BA2E-4C74-755A-CCCAF4EFD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308" y="3874657"/>
                <a:ext cx="602729" cy="138499"/>
              </a:xfrm>
              <a:prstGeom prst="rect">
                <a:avLst/>
              </a:prstGeom>
              <a:blipFill>
                <a:blip r:embed="rId6"/>
                <a:stretch>
                  <a:fillRect l="-4082" r="-6122" b="-1363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7E5CDB-CCB5-F1D0-3871-A7004396EA75}"/>
                  </a:ext>
                </a:extLst>
              </p:cNvPr>
              <p:cNvSpPr txBox="1"/>
              <p:nvPr/>
            </p:nvSpPr>
            <p:spPr>
              <a:xfrm>
                <a:off x="5096889" y="4491560"/>
                <a:ext cx="60272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128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it-IT" sz="9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7E5CDB-CCB5-F1D0-3871-A7004396E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889" y="4491560"/>
                <a:ext cx="602729" cy="138499"/>
              </a:xfrm>
              <a:prstGeom prst="rect">
                <a:avLst/>
              </a:prstGeom>
              <a:blipFill>
                <a:blip r:embed="rId6"/>
                <a:stretch>
                  <a:fillRect l="-4040" r="-5051" b="-86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D866EA-5809-314D-7222-CA11676D79EA}"/>
                  </a:ext>
                </a:extLst>
              </p:cNvPr>
              <p:cNvSpPr txBox="1"/>
              <p:nvPr/>
            </p:nvSpPr>
            <p:spPr>
              <a:xfrm>
                <a:off x="5859320" y="5528224"/>
                <a:ext cx="41036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it-IT" sz="9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D866EA-5809-314D-7222-CA11676D7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320" y="5528224"/>
                <a:ext cx="410369" cy="138499"/>
              </a:xfrm>
              <a:prstGeom prst="rect">
                <a:avLst/>
              </a:prstGeom>
              <a:blipFill>
                <a:blip r:embed="rId7"/>
                <a:stretch>
                  <a:fillRect l="-5970" r="-7463" b="-86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8645B4-ACC4-2366-9A1D-9004BE820BD4}"/>
                  </a:ext>
                </a:extLst>
              </p:cNvPr>
              <p:cNvSpPr txBox="1"/>
              <p:nvPr/>
            </p:nvSpPr>
            <p:spPr>
              <a:xfrm>
                <a:off x="5064852" y="5546512"/>
                <a:ext cx="224420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90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l-GR" sz="900" b="0" i="1" smtClean="0"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it-IT" sz="9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8645B4-ACC4-2366-9A1D-9004BE820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852" y="5546512"/>
                <a:ext cx="224420" cy="138499"/>
              </a:xfrm>
              <a:prstGeom prst="rect">
                <a:avLst/>
              </a:prstGeom>
              <a:blipFill>
                <a:blip r:embed="rId8"/>
                <a:stretch>
                  <a:fillRect l="-13514" r="-13514" b="-86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5155FD7-E555-151A-E353-1E4401E4D057}"/>
                  </a:ext>
                </a:extLst>
              </p:cNvPr>
              <p:cNvSpPr txBox="1"/>
              <p:nvPr/>
            </p:nvSpPr>
            <p:spPr>
              <a:xfrm>
                <a:off x="5064852" y="6171072"/>
                <a:ext cx="224420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90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l-GR" sz="900" b="0" i="1" smtClean="0"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it-IT" sz="9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5155FD7-E555-151A-E353-1E4401E4D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852" y="6171072"/>
                <a:ext cx="224420" cy="138499"/>
              </a:xfrm>
              <a:prstGeom prst="rect">
                <a:avLst/>
              </a:prstGeom>
              <a:blipFill>
                <a:blip r:embed="rId9"/>
                <a:stretch>
                  <a:fillRect l="-13514" r="-13514" b="-130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2AD1DD6-FF76-6DB4-9B8C-B9F28D0BC908}"/>
                  </a:ext>
                </a:extLst>
              </p:cNvPr>
              <p:cNvSpPr txBox="1"/>
              <p:nvPr/>
            </p:nvSpPr>
            <p:spPr>
              <a:xfrm>
                <a:off x="4943764" y="7069619"/>
                <a:ext cx="96180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9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it-IT" sz="9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2AD1DD6-FF76-6DB4-9B8C-B9F28D0BC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764" y="7069619"/>
                <a:ext cx="96180" cy="138499"/>
              </a:xfrm>
              <a:prstGeom prst="rect">
                <a:avLst/>
              </a:prstGeom>
              <a:blipFill>
                <a:blip r:embed="rId10"/>
                <a:stretch>
                  <a:fillRect l="-25000" r="-31250" b="-1363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F6BA14E-3EFA-A12E-714A-AA0B402D7582}"/>
                  </a:ext>
                </a:extLst>
              </p:cNvPr>
              <p:cNvSpPr txBox="1"/>
              <p:nvPr/>
            </p:nvSpPr>
            <p:spPr>
              <a:xfrm>
                <a:off x="4730793" y="6785212"/>
                <a:ext cx="457305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</m:oMath>
                  </m:oMathPara>
                </a14:m>
                <a:endParaRPr lang="it-IT" sz="9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F6BA14E-3EFA-A12E-714A-AA0B402D7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793" y="6785212"/>
                <a:ext cx="457305" cy="138499"/>
              </a:xfrm>
              <a:prstGeom prst="rect">
                <a:avLst/>
              </a:prstGeom>
              <a:blipFill>
                <a:blip r:embed="rId11"/>
                <a:stretch>
                  <a:fillRect l="-8000" r="-8000" b="-3478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D6F3963-9EBE-AFC0-0466-B185CB933D42}"/>
                  </a:ext>
                </a:extLst>
              </p:cNvPr>
              <p:cNvSpPr txBox="1"/>
              <p:nvPr/>
            </p:nvSpPr>
            <p:spPr>
              <a:xfrm>
                <a:off x="4943764" y="1300063"/>
                <a:ext cx="67165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𝑆𝑥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27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27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it-IT" sz="9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D6F3963-9EBE-AFC0-0466-B185CB933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764" y="1300063"/>
                <a:ext cx="671659" cy="138499"/>
              </a:xfrm>
              <a:prstGeom prst="rect">
                <a:avLst/>
              </a:prstGeom>
              <a:blipFill>
                <a:blip r:embed="rId12"/>
                <a:stretch>
                  <a:fillRect l="-3636" r="-4545" b="-130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6DE15D0-5483-BA12-33AE-A84A8796AA8A}"/>
                  </a:ext>
                </a:extLst>
              </p:cNvPr>
              <p:cNvSpPr txBox="1"/>
              <p:nvPr/>
            </p:nvSpPr>
            <p:spPr>
              <a:xfrm>
                <a:off x="7788497" y="1779820"/>
                <a:ext cx="67165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𝑆𝑥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27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27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it-IT" sz="9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6DE15D0-5483-BA12-33AE-A84A8796A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497" y="1779820"/>
                <a:ext cx="671659" cy="138499"/>
              </a:xfrm>
              <a:prstGeom prst="rect">
                <a:avLst/>
              </a:prstGeom>
              <a:blipFill>
                <a:blip r:embed="rId13"/>
                <a:stretch>
                  <a:fillRect l="-3636" r="-4545" b="-86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819880-34EF-4491-E580-E7BC618A95FE}"/>
                  </a:ext>
                </a:extLst>
              </p:cNvPr>
              <p:cNvSpPr txBox="1"/>
              <p:nvPr/>
            </p:nvSpPr>
            <p:spPr>
              <a:xfrm>
                <a:off x="7966657" y="2706777"/>
                <a:ext cx="53860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24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24</m:t>
                      </m:r>
                    </m:oMath>
                  </m:oMathPara>
                </a14:m>
                <a:endParaRPr lang="it-IT" sz="9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819880-34EF-4491-E580-E7BC618A9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657" y="2706777"/>
                <a:ext cx="538609" cy="138499"/>
              </a:xfrm>
              <a:prstGeom prst="rect">
                <a:avLst/>
              </a:prstGeom>
              <a:blipFill>
                <a:blip r:embed="rId4"/>
                <a:stretch>
                  <a:fillRect l="-4545" r="-5682" b="-86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90604D1-EBAD-C845-1676-E5D0AC319EB2}"/>
                  </a:ext>
                </a:extLst>
              </p:cNvPr>
              <p:cNvSpPr txBox="1"/>
              <p:nvPr/>
            </p:nvSpPr>
            <p:spPr>
              <a:xfrm>
                <a:off x="7966656" y="3310337"/>
                <a:ext cx="53860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24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24</m:t>
                      </m:r>
                    </m:oMath>
                  </m:oMathPara>
                </a14:m>
                <a:endParaRPr lang="it-IT" sz="9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90604D1-EBAD-C845-1676-E5D0AC319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656" y="3310337"/>
                <a:ext cx="538609" cy="138499"/>
              </a:xfrm>
              <a:prstGeom prst="rect">
                <a:avLst/>
              </a:prstGeom>
              <a:blipFill>
                <a:blip r:embed="rId4"/>
                <a:stretch>
                  <a:fillRect l="-4545" r="-5682" b="-86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CC653F-897A-AE61-2B34-579AE33D5659}"/>
                  </a:ext>
                </a:extLst>
              </p:cNvPr>
              <p:cNvSpPr txBox="1"/>
              <p:nvPr/>
            </p:nvSpPr>
            <p:spPr>
              <a:xfrm>
                <a:off x="8049126" y="3957769"/>
                <a:ext cx="60272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128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it-IT" sz="9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CC653F-897A-AE61-2B34-579AE33D5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9126" y="3957769"/>
                <a:ext cx="602729" cy="138499"/>
              </a:xfrm>
              <a:prstGeom prst="rect">
                <a:avLst/>
              </a:prstGeom>
              <a:blipFill>
                <a:blip r:embed="rId6"/>
                <a:stretch>
                  <a:fillRect l="-4040" r="-5051" b="-86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88E4B26-94B0-980A-E7EB-F5502A473527}"/>
                  </a:ext>
                </a:extLst>
              </p:cNvPr>
              <p:cNvSpPr txBox="1"/>
              <p:nvPr/>
            </p:nvSpPr>
            <p:spPr>
              <a:xfrm>
                <a:off x="8049125" y="4573795"/>
                <a:ext cx="60272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128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it-IT" sz="9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88E4B26-94B0-980A-E7EB-F5502A473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9125" y="4573795"/>
                <a:ext cx="602729" cy="138499"/>
              </a:xfrm>
              <a:prstGeom prst="rect">
                <a:avLst/>
              </a:prstGeom>
              <a:blipFill>
                <a:blip r:embed="rId6"/>
                <a:stretch>
                  <a:fillRect l="-4040" r="-5051" b="-86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0E42C16-F88D-2CD1-1260-51B725705EE5}"/>
                  </a:ext>
                </a:extLst>
              </p:cNvPr>
              <p:cNvSpPr txBox="1"/>
              <p:nvPr/>
            </p:nvSpPr>
            <p:spPr>
              <a:xfrm>
                <a:off x="7899618" y="5189821"/>
                <a:ext cx="224420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90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l-GR" sz="900" b="0" i="1" smtClean="0"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it-IT" sz="9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0E42C16-F88D-2CD1-1260-51B725705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618" y="5189821"/>
                <a:ext cx="224420" cy="138499"/>
              </a:xfrm>
              <a:prstGeom prst="rect">
                <a:avLst/>
              </a:prstGeom>
              <a:blipFill>
                <a:blip r:embed="rId9"/>
                <a:stretch>
                  <a:fillRect l="-13514" r="-13514" b="-130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740C8AD-9134-FD8A-2665-C775AB234C82}"/>
                  </a:ext>
                </a:extLst>
              </p:cNvPr>
              <p:cNvSpPr txBox="1"/>
              <p:nvPr/>
            </p:nvSpPr>
            <p:spPr>
              <a:xfrm>
                <a:off x="7899618" y="5805847"/>
                <a:ext cx="224420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90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l-GR" sz="900" b="0" i="1" smtClean="0"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it-IT" sz="9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740C8AD-9134-FD8A-2665-C775AB234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618" y="5805847"/>
                <a:ext cx="224420" cy="138499"/>
              </a:xfrm>
              <a:prstGeom prst="rect">
                <a:avLst/>
              </a:prstGeom>
              <a:blipFill>
                <a:blip r:embed="rId9"/>
                <a:stretch>
                  <a:fillRect l="-13514" r="-13514" b="-130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EBE0B52-29DF-E260-40D4-FDD9FF644CB2}"/>
                  </a:ext>
                </a:extLst>
              </p:cNvPr>
              <p:cNvSpPr txBox="1"/>
              <p:nvPr/>
            </p:nvSpPr>
            <p:spPr>
              <a:xfrm>
                <a:off x="7559844" y="6453279"/>
                <a:ext cx="457305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</m:oMath>
                  </m:oMathPara>
                </a14:m>
                <a:endParaRPr lang="it-IT" sz="9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EBE0B52-29DF-E260-40D4-FDD9FF644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844" y="6453279"/>
                <a:ext cx="457305" cy="138499"/>
              </a:xfrm>
              <a:prstGeom prst="rect">
                <a:avLst/>
              </a:prstGeom>
              <a:blipFill>
                <a:blip r:embed="rId11"/>
                <a:stretch>
                  <a:fillRect l="-8000" r="-8000" b="-409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7F2AC23-0869-1F48-7598-5ED25D66BB53}"/>
                  </a:ext>
                </a:extLst>
              </p:cNvPr>
              <p:cNvSpPr txBox="1"/>
              <p:nvPr/>
            </p:nvSpPr>
            <p:spPr>
              <a:xfrm>
                <a:off x="7803438" y="6730358"/>
                <a:ext cx="96180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9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it-IT" sz="9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7F2AC23-0869-1F48-7598-5ED25D66B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438" y="6730358"/>
                <a:ext cx="96180" cy="138499"/>
              </a:xfrm>
              <a:prstGeom prst="rect">
                <a:avLst/>
              </a:prstGeom>
              <a:blipFill>
                <a:blip r:embed="rId10"/>
                <a:stretch>
                  <a:fillRect l="-25000" r="-31250" b="-86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170177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720000" y="213873"/>
            <a:ext cx="885492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l-GR" sz="2600" b="1" spc="-1" dirty="0">
                <a:solidFill>
                  <a:srgbClr val="333333"/>
                </a:solidFill>
                <a:latin typeface="Times New Roman"/>
                <a:ea typeface="DejaVu Sans"/>
              </a:rPr>
              <a:t>6</a:t>
            </a:r>
            <a:r>
              <a:rPr lang="en-US" sz="2600" b="1" strike="noStrike" spc="-1" dirty="0">
                <a:solidFill>
                  <a:srgbClr val="333333"/>
                </a:solidFill>
                <a:latin typeface="Times New Roman"/>
                <a:ea typeface="DejaVu Sans"/>
              </a:rPr>
              <a:t>. </a:t>
            </a:r>
            <a:r>
              <a:rPr lang="el-GR" sz="2600" b="1" strike="noStrike" spc="-1" dirty="0">
                <a:solidFill>
                  <a:srgbClr val="333333"/>
                </a:solidFill>
                <a:latin typeface="Times New Roman"/>
                <a:ea typeface="DejaVu Sans"/>
              </a:rPr>
              <a:t>ΣΥΣΤΗΜΑ ΤΜΗΜΑΤΟΠΟΙΗΣΗΣ ΕΙΚΟΝΑΣ</a:t>
            </a:r>
          </a:p>
        </p:txBody>
      </p:sp>
      <p:sp>
        <p:nvSpPr>
          <p:cNvPr id="203" name="CustomShape 2"/>
          <p:cNvSpPr/>
          <p:nvPr/>
        </p:nvSpPr>
        <p:spPr>
          <a:xfrm>
            <a:off x="720000" y="2160000"/>
            <a:ext cx="8639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04" name="CustomShape 3"/>
          <p:cNvSpPr/>
          <p:nvPr/>
        </p:nvSpPr>
        <p:spPr>
          <a:xfrm>
            <a:off x="701279" y="1361400"/>
            <a:ext cx="8676720" cy="323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5280"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FCNN </a:t>
            </a:r>
            <a:r>
              <a:rPr lang="el-GR" b="1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μοντέλο τμηματοποίησης:</a:t>
            </a:r>
            <a:endParaRPr lang="en-US" sz="18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6000" indent="-215280">
              <a:lnSpc>
                <a:spcPct val="150000"/>
              </a:lnSpc>
            </a:pPr>
            <a:endParaRPr lang="en-US" sz="18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6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l-GR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Δύο επίπεδα 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Conv</a:t>
            </a:r>
            <a:r>
              <a:rPr lang="el-GR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&amp; 1</a:t>
            </a:r>
            <a:r>
              <a:rPr lang="el-GR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Transpose 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Conv (</a:t>
            </a:r>
            <a:r>
              <a:rPr lang="en-US" spc="-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upsampling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)</a:t>
            </a:r>
            <a:r>
              <a:rPr lang="el-GR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.</a:t>
            </a:r>
          </a:p>
          <a:p>
            <a:pPr marL="216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Skip connection </a:t>
            </a:r>
            <a:r>
              <a:rPr lang="el-GR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στο 1</a:t>
            </a:r>
            <a:r>
              <a:rPr lang="el-GR" spc="-1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ο</a:t>
            </a:r>
            <a:r>
              <a:rPr lang="el-GR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επίπεδο μετά το </a:t>
            </a:r>
            <a:r>
              <a:rPr lang="en-US" spc="-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downsampling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.</a:t>
            </a:r>
          </a:p>
          <a:p>
            <a:pPr marL="216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l-GR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Δύο επίπεδα 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</a:t>
            </a:r>
            <a:r>
              <a:rPr lang="el-GR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1 </a:t>
            </a:r>
            <a:r>
              <a:rPr lang="en-US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Strided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Conv (</a:t>
            </a:r>
            <a:r>
              <a:rPr lang="en-US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downsampling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(s=2)</a:t>
            </a:r>
          </a:p>
          <a:p>
            <a:pPr marL="216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l-GR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Επανάληψη με </a:t>
            </a:r>
            <a:r>
              <a:rPr lang="en-US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downsampling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και </a:t>
            </a:r>
            <a:r>
              <a:rPr lang="en-US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upsampling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6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l-GR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Συνάρτηση εξόδου 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tanh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.</a:t>
            </a:r>
            <a:endParaRPr lang="en-US" sz="18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CFFA10-8D98-C4E1-4663-6AD0B3385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06" y="4860085"/>
            <a:ext cx="8169537" cy="23774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EED3E69-2CC6-7043-4C36-C223E746F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0620" y="3444482"/>
            <a:ext cx="3457838" cy="1981372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CE948DDF-6A21-BF80-AF59-2E93B441DD4C}"/>
              </a:ext>
            </a:extLst>
          </p:cNvPr>
          <p:cNvSpPr/>
          <p:nvPr/>
        </p:nvSpPr>
        <p:spPr>
          <a:xfrm>
            <a:off x="6244937" y="3366655"/>
            <a:ext cx="3693522" cy="2161309"/>
          </a:xfrm>
          <a:prstGeom prst="wedgeRoundRectCallout">
            <a:avLst>
              <a:gd name="adj1" fmla="val -68126"/>
              <a:gd name="adj2" fmla="val 46689"/>
              <a:gd name="adj3" fmla="val 16667"/>
            </a:avLst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solidFill>
              <a:schemeClr val="accent1">
                <a:lumMod val="40000"/>
                <a:lumOff val="6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720000" y="213873"/>
            <a:ext cx="885492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l-GR" sz="2600" b="1" spc="-1" dirty="0">
                <a:solidFill>
                  <a:srgbClr val="333333"/>
                </a:solidFill>
                <a:latin typeface="Times New Roman"/>
                <a:ea typeface="DejaVu Sans"/>
              </a:rPr>
              <a:t>6</a:t>
            </a:r>
            <a:r>
              <a:rPr lang="en-US" sz="2600" b="1" strike="noStrike" spc="-1" dirty="0">
                <a:solidFill>
                  <a:srgbClr val="333333"/>
                </a:solidFill>
                <a:latin typeface="Times New Roman"/>
                <a:ea typeface="DejaVu Sans"/>
              </a:rPr>
              <a:t>. </a:t>
            </a:r>
            <a:r>
              <a:rPr lang="el-GR" sz="2600" b="1" strike="noStrike" spc="-1" dirty="0">
                <a:solidFill>
                  <a:srgbClr val="333333"/>
                </a:solidFill>
                <a:latin typeface="Times New Roman"/>
                <a:ea typeface="DejaVu Sans"/>
              </a:rPr>
              <a:t>ΣΥΣΤΗΜΑ ΤΜΗΜΑΤΟΠΟΙΗΣΗΣ ΕΙΚΟΝΑΣ</a:t>
            </a:r>
          </a:p>
        </p:txBody>
      </p:sp>
      <p:sp>
        <p:nvSpPr>
          <p:cNvPr id="203" name="CustomShape 2"/>
          <p:cNvSpPr/>
          <p:nvPr/>
        </p:nvSpPr>
        <p:spPr>
          <a:xfrm>
            <a:off x="720000" y="2160000"/>
            <a:ext cx="8639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endParaRPr lang="en-US" sz="1600" b="0" strike="noStrike" spc="-1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4" name="CustomShape 3"/>
              <p:cNvSpPr/>
              <p:nvPr/>
            </p:nvSpPr>
            <p:spPr>
              <a:xfrm>
                <a:off x="701279" y="1463000"/>
                <a:ext cx="8676720" cy="5577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216000" indent="-215280">
                  <a:lnSpc>
                    <a:spcPct val="100000"/>
                  </a:lnSpc>
                </a:pPr>
                <a:r>
                  <a:rPr lang="en-US" sz="1800" b="1" strike="noStrike" spc="-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DejaVu Sans"/>
                    <a:cs typeface="Times New Roman" panose="02020603050405020304" pitchFamily="18" charset="0"/>
                  </a:rPr>
                  <a:t>FCNN </a:t>
                </a:r>
                <a:r>
                  <a:rPr lang="el-GR" b="1" spc="-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DejaVu Sans"/>
                    <a:cs typeface="Times New Roman" panose="02020603050405020304" pitchFamily="18" charset="0"/>
                  </a:rPr>
                  <a:t>μοντέλο τμηματοποίησης:</a:t>
                </a:r>
                <a:endParaRPr lang="en-US" sz="1800" b="0" strike="noStrike" spc="-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16000" indent="-215280">
                  <a:lnSpc>
                    <a:spcPct val="150000"/>
                  </a:lnSpc>
                </a:pPr>
                <a:endParaRPr lang="en-US" sz="1800" b="0" strike="noStrike" spc="-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16000" indent="-215280">
                  <a:spcBef>
                    <a:spcPts val="600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l-GR" sz="1800" b="0" strike="noStrike" spc="-1" dirty="0">
                    <a:solidFill>
                      <a:schemeClr val="accent2">
                        <a:lumMod val="50000"/>
                      </a:schemeClr>
                    </a:solidFill>
                    <a:latin typeface="Times New Roman" panose="02020603050405020304" pitchFamily="18" charset="0"/>
                    <a:ea typeface="DejaVu Sans"/>
                    <a:cs typeface="Times New Roman" panose="02020603050405020304" pitchFamily="18" charset="0"/>
                  </a:rPr>
                  <a:t>Είσοδος</a:t>
                </a:r>
                <a:r>
                  <a:rPr lang="en-US" sz="1800" b="0" strike="noStrike" spc="-1" dirty="0">
                    <a:solidFill>
                      <a:schemeClr val="accent2">
                        <a:lumMod val="50000"/>
                      </a:schemeClr>
                    </a:solidFill>
                    <a:latin typeface="Times New Roman" panose="02020603050405020304" pitchFamily="18" charset="0"/>
                    <a:ea typeface="DejaVu Sans"/>
                    <a:cs typeface="Times New Roman" panose="02020603050405020304" pitchFamily="18" charset="0"/>
                  </a:rPr>
                  <a:t>: </a:t>
                </a:r>
                <a:r>
                  <a:rPr lang="en-US" spc="-1" dirty="0">
                    <a:latin typeface="Times New Roman" panose="02020603050405020304" pitchFamily="18" charset="0"/>
                    <a:ea typeface="DejaVu Sans"/>
                    <a:cs typeface="Times New Roman" panose="02020603050405020304" pitchFamily="18" charset="0"/>
                  </a:rPr>
                  <a:t>batch_size </a:t>
                </a:r>
                <a14:m>
                  <m:oMath xmlns:m="http://schemas.openxmlformats.org/officeDocument/2006/math">
                    <m:r>
                      <a:rPr lang="en-US" sz="1800" b="0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×448×448×</m:t>
                    </m:r>
                    <m:r>
                      <a:rPr lang="en-US" sz="1800" b="0" i="0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l-GR" sz="1800" b="0" i="0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l-GR" sz="1800" b="0" strike="noStrike" spc="-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DejaVu Sans"/>
                    <a:cs typeface="Times New Roman" panose="02020603050405020304" pitchFamily="18" charset="0"/>
                  </a:rPr>
                  <a:t> (</a:t>
                </a:r>
                <a:r>
                  <a:rPr lang="en-US" sz="1800" b="0" strike="noStrike" spc="-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DejaVu Sans"/>
                    <a:cs typeface="Times New Roman" panose="02020603050405020304" pitchFamily="18" charset="0"/>
                  </a:rPr>
                  <a:t>grayscale</a:t>
                </a:r>
                <a:r>
                  <a:rPr lang="el-GR" sz="1800" b="0" strike="noStrike" spc="-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DejaVu Sans"/>
                    <a:cs typeface="Times New Roman" panose="02020603050405020304" pitchFamily="18" charset="0"/>
                  </a:rPr>
                  <a:t>) &amp; η δυαδική εικόνα ετικετών</a:t>
                </a:r>
                <a:r>
                  <a:rPr lang="en-US" spc="-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DejaVu Sans"/>
                    <a:cs typeface="Times New Roman" panose="02020603050405020304" pitchFamily="18" charset="0"/>
                  </a:rPr>
                  <a:t>.</a:t>
                </a:r>
              </a:p>
              <a:p>
                <a:pPr marL="216000" indent="-215280">
                  <a:spcBef>
                    <a:spcPts val="1200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l-GR" spc="-1" dirty="0">
                    <a:solidFill>
                      <a:schemeClr val="accent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Έξοδος: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batch</m:t>
                    </m:r>
                    <m:r>
                      <a:rPr lang="en-US" sz="1800" b="0" i="0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sz="1800" b="0" i="0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size</m:t>
                    </m:r>
                    <m:r>
                      <a:rPr lang="en-US" sz="1800" b="0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sz="1800" b="0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448 ×448 ×1 </m:t>
                    </m:r>
                  </m:oMath>
                </a14:m>
                <a:r>
                  <a:rPr lang="en-US" spc="-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0" strike="noStrike" spc="-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(binary classification)</a:t>
                </a:r>
              </a:p>
              <a:p>
                <a:pPr marL="720">
                  <a:spcBef>
                    <a:spcPts val="1200"/>
                  </a:spcBef>
                  <a:buClr>
                    <a:srgbClr val="000000"/>
                  </a:buClr>
                  <a:buSzPct val="45000"/>
                </a:pPr>
                <a:endParaRPr lang="el-GR" sz="1800" b="0" strike="noStrike" spc="-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16000" indent="-215280">
                  <a:spcBef>
                    <a:spcPts val="1200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l-GR" spc="-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DejaVu Sans"/>
                    <a:cs typeface="Times New Roman" panose="02020603050405020304" pitchFamily="18" charset="0"/>
                  </a:rPr>
                  <a:t>Διατήρηση πλήρους ανάλυσης εικόνας με τροφοδότηση </a:t>
                </a:r>
                <a:r>
                  <a:rPr lang="en-US" spc="-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DejaVu Sans"/>
                    <a:cs typeface="Times New Roman" panose="02020603050405020304" pitchFamily="18" charset="0"/>
                  </a:rPr>
                  <a:t>resized </a:t>
                </a:r>
                <a:r>
                  <a:rPr lang="el-GR" spc="-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DejaVu Sans"/>
                    <a:cs typeface="Times New Roman" panose="02020603050405020304" pitchFamily="18" charset="0"/>
                  </a:rPr>
                  <a:t>εικόνων</a:t>
                </a:r>
                <a:r>
                  <a:rPr lang="en-US" spc="-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DejaVu Sans"/>
                    <a:cs typeface="Times New Roman" panose="02020603050405020304" pitchFamily="18" charset="0"/>
                  </a:rPr>
                  <a:t>.</a:t>
                </a:r>
              </a:p>
              <a:p>
                <a:pPr marL="457920" lvl="1">
                  <a:spcBef>
                    <a:spcPts val="1200"/>
                  </a:spcBef>
                  <a:buClr>
                    <a:srgbClr val="000000"/>
                  </a:buClr>
                  <a:buSzPct val="45000"/>
                </a:pPr>
                <a:endParaRPr lang="en-US" spc="-1" dirty="0">
                  <a:solidFill>
                    <a:srgbClr val="000000"/>
                  </a:solidFill>
                  <a:latin typeface="Times New Roman" panose="02020603050405020304" pitchFamily="18" charset="0"/>
                  <a:ea typeface="DejaVu Sans"/>
                  <a:cs typeface="Times New Roman" panose="02020603050405020304" pitchFamily="18" charset="0"/>
                </a:endParaRPr>
              </a:p>
              <a:p>
                <a:pPr marL="216000" indent="-215280">
                  <a:spcBef>
                    <a:spcPts val="1200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Skip Connections </a:t>
                </a:r>
                <a:r>
                  <a:rPr lang="el-GR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στο στάδιο </a:t>
                </a:r>
                <a:r>
                  <a:rPr lang="en-US" spc="-1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Upsampling</a:t>
                </a:r>
                <a:r>
                  <a:rPr lang="el-GR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en-US" spc="-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73200" lvl="1" indent="-215280">
                  <a:spcBef>
                    <a:spcPts val="1200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l-GR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Αναπαραγωγή λεπτομερειών που έχουν χαθεί κατά το </a:t>
                </a:r>
                <a:r>
                  <a:rPr lang="en-US" spc="-1" dirty="0" err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Downsampling</a:t>
                </a:r>
                <a:endParaRPr lang="en-US" spc="-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73200" lvl="1" indent="-215280">
                  <a:spcBef>
                    <a:spcPts val="1200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l-GR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Συνεχόμενη εκμάθηση χαμηλότερων χαρακτηριστικών</a:t>
                </a:r>
                <a:r>
                  <a:rPr lang="en-US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l-GR" spc="-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73200" lvl="1" indent="-215280">
                  <a:spcBef>
                    <a:spcPts val="1200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l-GR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Σύλληψη ποικιλομορφίας αγγείων.</a:t>
                </a:r>
                <a:endParaRPr lang="en-US" b="0" strike="noStrike" spc="-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4" name="CustomShap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279" y="1463000"/>
                <a:ext cx="8676720" cy="5577880"/>
              </a:xfrm>
              <a:prstGeom prst="rect">
                <a:avLst/>
              </a:prstGeom>
              <a:blipFill>
                <a:blip r:embed="rId2"/>
                <a:stretch>
                  <a:fillRect l="-632" t="-6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30692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720000" y="181217"/>
            <a:ext cx="885492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l-GR" sz="2600" b="1" spc="-1" dirty="0">
                <a:solidFill>
                  <a:srgbClr val="333333"/>
                </a:solidFill>
                <a:latin typeface="Times New Roman"/>
                <a:ea typeface="DejaVu Sans"/>
              </a:rPr>
              <a:t>7</a:t>
            </a:r>
            <a:r>
              <a:rPr lang="en-US" sz="2600" b="1" strike="noStrike" spc="-1" dirty="0">
                <a:solidFill>
                  <a:srgbClr val="333333"/>
                </a:solidFill>
                <a:latin typeface="Times New Roman"/>
                <a:ea typeface="DejaVu Sans"/>
              </a:rPr>
              <a:t>. ΣΥΝΔΥΑΣΜΟΣ ΣΥΣΤΗΜΑΤΩΝ</a:t>
            </a:r>
            <a:r>
              <a:rPr lang="el-GR" sz="2600" b="1" strike="noStrike" spc="-1" dirty="0">
                <a:solidFill>
                  <a:srgbClr val="333333"/>
                </a:solidFill>
                <a:latin typeface="Times New Roman"/>
                <a:ea typeface="DejaVu Sans"/>
              </a:rPr>
              <a:t> – </a:t>
            </a:r>
            <a:r>
              <a:rPr lang="en-US" sz="2600" b="1" strike="noStrike" spc="-1" dirty="0">
                <a:solidFill>
                  <a:srgbClr val="333333"/>
                </a:solidFill>
                <a:latin typeface="Times New Roman"/>
                <a:ea typeface="DejaVu Sans"/>
              </a:rPr>
              <a:t>ENSEMBLE </a:t>
            </a:r>
            <a:endParaRPr lang="en-US" sz="2600" b="0" strike="noStrike" spc="-1" dirty="0"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720000" y="2160000"/>
            <a:ext cx="8639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720000" y="1347890"/>
            <a:ext cx="8854919" cy="492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l-GR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Σύστημα </a:t>
            </a:r>
            <a:r>
              <a:rPr lang="en-US" b="1" spc="-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Stacking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l-GR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για μείωση σφάλματος γενίκευσης.</a:t>
            </a:r>
            <a:endParaRPr lang="en-US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6000" indent="-215280">
              <a:lnSpc>
                <a:spcPct val="100000"/>
              </a:lnSpc>
              <a:spcBef>
                <a:spcPts val="18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Συνδυασμός των </a:t>
            </a:r>
            <a:r>
              <a:rPr lang="el-GR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δύο τύπων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: Plain-Net-BN &amp; Sine-Net.</a:t>
            </a:r>
            <a:endParaRPr lang="en-US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6000" indent="-215280">
              <a:lnSpc>
                <a:spcPct val="100000"/>
              </a:lnSpc>
              <a:spcBef>
                <a:spcPts val="18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l-GR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Σ</a:t>
            </a:r>
            <a:r>
              <a:rPr lang="en-US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υγχώνευση </a:t>
            </a:r>
            <a:r>
              <a:rPr lang="en-US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με</a:t>
            </a:r>
            <a:r>
              <a:rPr lang="en-US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π</a:t>
            </a:r>
            <a:r>
              <a:rPr lang="en-US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ροσθήκη</a:t>
            </a:r>
            <a:r>
              <a:rPr lang="en-US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US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κοινού</a:t>
            </a:r>
            <a:r>
              <a:rPr lang="en-US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τα</a:t>
            </a:r>
            <a:r>
              <a:rPr lang="en-US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ξινομητή</a:t>
            </a:r>
            <a:r>
              <a:rPr lang="el-GR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(</a:t>
            </a:r>
            <a:r>
              <a:rPr lang="en-US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Meta-Model</a:t>
            </a:r>
            <a:r>
              <a:rPr lang="el-GR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)</a:t>
            </a:r>
            <a:r>
              <a:rPr lang="en-US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: </a:t>
            </a:r>
            <a:r>
              <a:rPr lang="en-US" b="1" strike="noStrike" spc="-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Logistic Regression</a:t>
            </a:r>
            <a:r>
              <a:rPr lang="en-US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.</a:t>
            </a:r>
            <a:endParaRPr lang="en-US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6000" indent="-215280">
              <a:lnSpc>
                <a:spcPct val="100000"/>
              </a:lnSpc>
              <a:spcBef>
                <a:spcPts val="18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l-GR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Επίπεδο 1: </a:t>
            </a:r>
            <a:r>
              <a:rPr lang="el-GR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οι προβλέψεις των 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base-models, training set </a:t>
            </a:r>
            <a:r>
              <a:rPr lang="el-GR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του τελικού ταξινομητή.</a:t>
            </a:r>
            <a:endParaRPr lang="en-US" spc="-1" dirty="0">
              <a:solidFill>
                <a:srgbClr val="000000"/>
              </a:solid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  <a:p>
            <a:pPr marL="216000" indent="-215280">
              <a:lnSpc>
                <a:spcPct val="100000"/>
              </a:lnSpc>
              <a:spcBef>
                <a:spcPts val="18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l-GR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Επίπεδο 2: εκπαίδευση 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meta-model </a:t>
            </a:r>
            <a:r>
              <a:rPr lang="el-GR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και έλεγχος στο αρχικό 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test-set.</a:t>
            </a:r>
            <a:endParaRPr lang="en-US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6000" indent="-215280">
              <a:lnSpc>
                <a:spcPct val="100000"/>
              </a:lnSpc>
            </a:pPr>
            <a:r>
              <a:rPr lang="en-US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endParaRPr lang="en-US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6000" indent="-215280">
              <a:lnSpc>
                <a:spcPct val="100000"/>
              </a:lnSpc>
            </a:pPr>
            <a:endParaRPr lang="en-US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F3ECF1-B965-C3E1-5BB5-83FCAE3B6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9040" y="4360814"/>
            <a:ext cx="9601200" cy="3152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720000" y="181218"/>
            <a:ext cx="885492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l-GR" sz="2600" b="1" spc="-1" dirty="0">
                <a:solidFill>
                  <a:srgbClr val="333333"/>
                </a:solidFill>
                <a:latin typeface="Times New Roman"/>
                <a:ea typeface="DejaVu Sans"/>
              </a:rPr>
              <a:t>8</a:t>
            </a:r>
            <a:r>
              <a:rPr lang="en-US" sz="2600" b="1" strike="noStrike" spc="-1" dirty="0">
                <a:solidFill>
                  <a:srgbClr val="333333"/>
                </a:solidFill>
                <a:latin typeface="Times New Roman"/>
                <a:ea typeface="DejaVu Sans"/>
              </a:rPr>
              <a:t>. ΠΕΙΡΑΜΑΤΙΚΗ ΔΙΑΔΙΚΑΣΙΑ</a:t>
            </a:r>
            <a:endParaRPr lang="en-US" sz="2600" b="0" strike="noStrike" spc="-1" dirty="0"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720000" y="2160000"/>
            <a:ext cx="8639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31" name="CustomShape 3"/>
          <p:cNvSpPr/>
          <p:nvPr/>
        </p:nvSpPr>
        <p:spPr>
          <a:xfrm>
            <a:off x="557440" y="1677999"/>
            <a:ext cx="4320312" cy="2538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l-GR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Εξαγωγή 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patches </a:t>
            </a:r>
            <a:r>
              <a:rPr lang="el-GR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ίσης αναλογίας κλάσεων – 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FOV.</a:t>
            </a:r>
            <a:endParaRPr lang="el-GR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6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l-GR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Διαχωρισμός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σε δεδομένα εκπαίδευσης (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8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0%) και</a:t>
            </a:r>
            <a:r>
              <a:rPr lang="el-GR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l-GR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επαλήθευσης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(20%).</a:t>
            </a:r>
            <a:endParaRPr lang="el-GR" sz="1800" b="0" strike="noStrike" spc="-1" dirty="0">
              <a:solidFill>
                <a:srgbClr val="000000"/>
              </a:solid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  <a:p>
            <a:pPr marL="216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</a:t>
            </a:r>
            <a:r>
              <a:rPr lang="en-US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</a:t>
            </a:r>
            <a:r>
              <a:rPr lang="el-GR" sz="18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6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</a:t>
            </a:r>
            <a:r>
              <a:rPr lang="en-US" spc="-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Crossentropy</a:t>
            </a:r>
            <a:endParaRPr lang="en-US" sz="18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6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8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ustomShape 3">
            <a:extLst>
              <a:ext uri="{FF2B5EF4-FFF2-40B4-BE49-F238E27FC236}">
                <a16:creationId xmlns:a16="http://schemas.microsoft.com/office/drawing/2014/main" id="{AB2A8699-0D07-2472-D146-48B4DFA640A0}"/>
              </a:ext>
            </a:extLst>
          </p:cNvPr>
          <p:cNvSpPr/>
          <p:nvPr/>
        </p:nvSpPr>
        <p:spPr>
          <a:xfrm>
            <a:off x="5039640" y="1670317"/>
            <a:ext cx="4886680" cy="25460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l-GR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Διαχωρισμός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σε </a:t>
            </a:r>
            <a:r>
              <a:rPr lang="el-GR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δεδομένα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εκ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παίδευσης (90%) και </a:t>
            </a:r>
            <a:r>
              <a:rPr lang="el-GR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επαλήθευσης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(10%).</a:t>
            </a:r>
          </a:p>
          <a:p>
            <a:pPr marL="216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Offline </a:t>
            </a:r>
            <a:r>
              <a:rPr lang="el-GR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και 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data augmentation.</a:t>
            </a:r>
          </a:p>
          <a:p>
            <a:pPr marL="216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l-GR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Επιλογή 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Binary</a:t>
            </a:r>
            <a:r>
              <a:rPr lang="el-GR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CE </a:t>
            </a:r>
            <a:r>
              <a:rPr lang="el-GR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συνδυασμών με 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Dice Loss, Weighted Dice Loss</a:t>
            </a:r>
            <a:r>
              <a:rPr lang="el-GR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ή 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Balanced Sampler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.</a:t>
            </a:r>
            <a:endParaRPr lang="en-US" sz="18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75A25E-162D-2550-FAAF-A4D79334D061}"/>
              </a:ext>
            </a:extLst>
          </p:cNvPr>
          <p:cNvSpPr txBox="1"/>
          <p:nvPr/>
        </p:nvSpPr>
        <p:spPr>
          <a:xfrm>
            <a:off x="1403771" y="1310760"/>
            <a:ext cx="2550698" cy="469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Patch-wise Classification</a:t>
            </a:r>
            <a:endParaRPr lang="it-IT" i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C1E3D3-54BF-6551-1820-7CF65A603367}"/>
              </a:ext>
            </a:extLst>
          </p:cNvPr>
          <p:cNvSpPr txBox="1"/>
          <p:nvPr/>
        </p:nvSpPr>
        <p:spPr>
          <a:xfrm>
            <a:off x="5761095" y="1335639"/>
            <a:ext cx="2460930" cy="469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Pixel-wise Segmentation</a:t>
            </a:r>
            <a:endParaRPr lang="it-IT" i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7B068B8-595E-D2A6-EC6B-604A4C2E0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284" y="4249113"/>
            <a:ext cx="3258005" cy="32675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6261C1C-09B9-ED67-5F4A-35E3BCDD2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72" y="4700765"/>
            <a:ext cx="3743847" cy="28007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720000" y="181218"/>
            <a:ext cx="885492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l-GR" sz="2600" b="1" spc="-1" dirty="0">
                <a:solidFill>
                  <a:srgbClr val="333333"/>
                </a:solidFill>
                <a:latin typeface="Times New Roman"/>
                <a:ea typeface="DejaVu Sans"/>
              </a:rPr>
              <a:t>8</a:t>
            </a:r>
            <a:r>
              <a:rPr lang="en-US" sz="2600" b="1" strike="noStrike" spc="-1" dirty="0">
                <a:solidFill>
                  <a:srgbClr val="333333"/>
                </a:solidFill>
                <a:latin typeface="Times New Roman"/>
                <a:ea typeface="DejaVu Sans"/>
              </a:rPr>
              <a:t>. ΠΕΙΡΑΜΑΤΙΚΗ ΔΙΑΔΙΚΑΣΙΑ</a:t>
            </a:r>
            <a:endParaRPr lang="en-US" sz="2600" b="0" strike="noStrike" spc="-1" dirty="0"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720000" y="2160000"/>
            <a:ext cx="8639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endParaRPr lang="en-US" sz="1600" b="0" strike="noStrike" spc="-1">
              <a:latin typeface="Arial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CD567DB-CCE2-60DD-1A12-E2BB6DA4A190}"/>
              </a:ext>
            </a:extLst>
          </p:cNvPr>
          <p:cNvGrpSpPr/>
          <p:nvPr/>
        </p:nvGrpSpPr>
        <p:grpSpPr>
          <a:xfrm>
            <a:off x="557440" y="1415487"/>
            <a:ext cx="8964400" cy="3929450"/>
            <a:chOff x="557440" y="1567887"/>
            <a:chExt cx="8964400" cy="392945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2262779-601E-0DF3-E158-82276979AEC0}"/>
                </a:ext>
              </a:extLst>
            </p:cNvPr>
            <p:cNvGrpSpPr/>
            <p:nvPr/>
          </p:nvGrpSpPr>
          <p:grpSpPr>
            <a:xfrm>
              <a:off x="557440" y="2082920"/>
              <a:ext cx="4482200" cy="2773556"/>
              <a:chOff x="557440" y="1310760"/>
              <a:chExt cx="4320312" cy="3022878"/>
            </a:xfrm>
          </p:grpSpPr>
          <p:sp>
            <p:nvSpPr>
              <p:cNvPr id="231" name="CustomShape 3"/>
              <p:cNvSpPr/>
              <p:nvPr/>
            </p:nvSpPr>
            <p:spPr>
              <a:xfrm>
                <a:off x="557440" y="1795239"/>
                <a:ext cx="4320312" cy="25383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216000" indent="-215280">
                  <a:lnSpc>
                    <a:spcPct val="150000"/>
                  </a:lnSpc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i="1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 set:</a:t>
                </a:r>
                <a:r>
                  <a:rPr lang="en-US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l-GR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εξαγωγή όλων των </a:t>
                </a:r>
                <a:r>
                  <a:rPr lang="en-US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patches </a:t>
                </a:r>
                <a:r>
                  <a:rPr lang="el-GR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για κάθε </a:t>
                </a:r>
                <a:r>
                  <a:rPr lang="en-US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pixel </a:t>
                </a:r>
                <a:r>
                  <a:rPr lang="el-GR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των εικόνων. Μία πρόβλεψη για κάθε κεντρικό </a:t>
                </a:r>
                <a:r>
                  <a:rPr lang="en-US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pixel.</a:t>
                </a:r>
                <a:endParaRPr lang="en-US" sz="1400" b="0" strike="noStrike" spc="-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16000" indent="-215280">
                  <a:lnSpc>
                    <a:spcPct val="150000"/>
                  </a:lnSpc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1800" b="0" strike="noStrike" spc="-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B75A25E-162D-2550-FAAF-A4D79334D061}"/>
                  </a:ext>
                </a:extLst>
              </p:cNvPr>
              <p:cNvSpPr txBox="1"/>
              <p:nvPr/>
            </p:nvSpPr>
            <p:spPr>
              <a:xfrm>
                <a:off x="1403771" y="1310760"/>
                <a:ext cx="2550698" cy="4692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solidFill>
                      <a:schemeClr val="accent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Patch-wise Classification</a:t>
                </a:r>
                <a:endParaRPr lang="it-IT" i="1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B350039-AD1A-C41B-F860-99BBB20D6F05}"/>
                </a:ext>
              </a:extLst>
            </p:cNvPr>
            <p:cNvGrpSpPr/>
            <p:nvPr/>
          </p:nvGrpSpPr>
          <p:grpSpPr>
            <a:xfrm>
              <a:off x="5202200" y="2082920"/>
              <a:ext cx="4319640" cy="3414417"/>
              <a:chOff x="5039640" y="1335639"/>
              <a:chExt cx="4546232" cy="383950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" name="CustomShape 3">
                    <a:extLst>
                      <a:ext uri="{FF2B5EF4-FFF2-40B4-BE49-F238E27FC236}">
                        <a16:creationId xmlns:a16="http://schemas.microsoft.com/office/drawing/2014/main" id="{AB2A8699-0D07-2472-D146-48B4DFA640A0}"/>
                      </a:ext>
                    </a:extLst>
                  </p:cNvPr>
                  <p:cNvSpPr/>
                  <p:nvPr/>
                </p:nvSpPr>
                <p:spPr>
                  <a:xfrm>
                    <a:off x="5039640" y="1813781"/>
                    <a:ext cx="4546232" cy="336136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45000" rIns="90000" bIns="45000"/>
                  <a:lstStyle/>
                  <a:p>
                    <a:pPr marL="216000" indent="-215280">
                      <a:lnSpc>
                        <a:spcPct val="150000"/>
                      </a:lnSpc>
                      <a:buClr>
                        <a:srgbClr val="000000"/>
                      </a:buClr>
                      <a:buSzPct val="45000"/>
                      <a:buFont typeface="Wingdings" charset="2"/>
                      <a:buChar char=""/>
                    </a:pPr>
                    <a:r>
                      <a:rPr lang="en-US" i="1" spc="-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Test set: </a:t>
                    </a:r>
                    <a:r>
                      <a:rPr lang="el-GR" spc="-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οι εικόνες</a:t>
                    </a:r>
                    <a:r>
                      <a:rPr lang="en-US" i="1" spc="-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l-GR" spc="-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χωρίζονται σε </a:t>
                    </a:r>
                    <a:r>
                      <a:rPr lang="en-US" spc="-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patches </a:t>
                    </a:r>
                    <a14:m>
                      <m:oMath xmlns:m="http://schemas.openxmlformats.org/officeDocument/2006/math">
                        <m:r>
                          <a:rPr lang="el-GR" sz="1600" b="0" i="1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448</m:t>
                        </m:r>
                        <m:r>
                          <a:rPr lang="el-GR" sz="1600" b="0" i="1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1600" b="0" i="1" spc="-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448</m:t>
                        </m:r>
                      </m:oMath>
                    </a14:m>
                    <a:r>
                      <a:rPr lang="el-GR" sz="1600" spc="-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 </a:t>
                    </a:r>
                    <a:r>
                      <a:rPr lang="el-GR" spc="-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και τελικά οι 4 εικόνες προβλέψεων ενοποιούνται λαμβάνοντας το σταθμισμένο μέσο όρο των επικαλυπτόμενων περιοχών.</a:t>
                    </a:r>
                    <a:endParaRPr lang="en-US" sz="1600" b="0" strike="noStrike" spc="-1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pPr marL="216000" indent="-215280">
                      <a:lnSpc>
                        <a:spcPct val="150000"/>
                      </a:lnSpc>
                      <a:buClr>
                        <a:srgbClr val="000000"/>
                      </a:buClr>
                      <a:buSzPct val="45000"/>
                      <a:buFont typeface="Wingdings" charset="2"/>
                      <a:buChar char=""/>
                    </a:pPr>
                    <a:endParaRPr lang="en-US" sz="1800" b="0" strike="noStrike" spc="-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" name="CustomShape 3">
                    <a:extLst>
                      <a:ext uri="{FF2B5EF4-FFF2-40B4-BE49-F238E27FC236}">
                        <a16:creationId xmlns:a16="http://schemas.microsoft.com/office/drawing/2014/main" id="{AB2A8699-0D07-2472-D146-48B4DFA640A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39640" y="1813781"/>
                    <a:ext cx="4546232" cy="336136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8C1E3D3-54BF-6551-1820-7CF65A603367}"/>
                  </a:ext>
                </a:extLst>
              </p:cNvPr>
              <p:cNvSpPr txBox="1"/>
              <p:nvPr/>
            </p:nvSpPr>
            <p:spPr>
              <a:xfrm>
                <a:off x="5761095" y="1335639"/>
                <a:ext cx="2460930" cy="4692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solidFill>
                      <a:schemeClr val="accent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Pixel-wise Segmentation</a:t>
                </a:r>
                <a:endParaRPr lang="it-IT" i="1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964FAD-C016-3257-65AE-9EF0379D8EF2}"/>
                </a:ext>
              </a:extLst>
            </p:cNvPr>
            <p:cNvSpPr txBox="1"/>
            <p:nvPr/>
          </p:nvSpPr>
          <p:spPr>
            <a:xfrm>
              <a:off x="2718080" y="1567887"/>
              <a:ext cx="464312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l-GR" dirty="0"/>
                <a:t>ΣΤΑΔΙΟ ΕΛΕΓΧΟΥ</a:t>
              </a:r>
              <a:endParaRPr lang="it-IT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3BB3C74-669A-DA64-DF15-5CEE36B64B42}"/>
              </a:ext>
            </a:extLst>
          </p:cNvPr>
          <p:cNvGrpSpPr/>
          <p:nvPr/>
        </p:nvGrpSpPr>
        <p:grpSpPr>
          <a:xfrm>
            <a:off x="557440" y="4907776"/>
            <a:ext cx="7150562" cy="2008611"/>
            <a:chOff x="557440" y="4653776"/>
            <a:chExt cx="7150562" cy="200861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A92FDFF-AA94-09C2-DC32-0A7366FC1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7460" y="5747908"/>
              <a:ext cx="2560542" cy="91447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17DBB15-8297-52C3-8AE3-02C9F173BBA1}"/>
                    </a:ext>
                  </a:extLst>
                </p:cNvPr>
                <p:cNvSpPr txBox="1"/>
                <p:nvPr/>
              </p:nvSpPr>
              <p:spPr>
                <a:xfrm>
                  <a:off x="557440" y="4653776"/>
                  <a:ext cx="5447120" cy="8329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216000" indent="-215280">
                    <a:lnSpc>
                      <a:spcPct val="150000"/>
                    </a:lnSpc>
                    <a:spcBef>
                      <a:spcPts val="1200"/>
                    </a:spcBef>
                    <a:buClr>
                      <a:srgbClr val="000000"/>
                    </a:buClr>
                    <a:buSzPct val="45000"/>
                    <a:buFont typeface="Wingdings" charset="2"/>
                    <a:buChar char=""/>
                  </a:pPr>
                  <a:r>
                    <a:rPr lang="el-GR" spc="-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Βέλτιστος συντονισμός κατωφλίου απόφασης, λόγω:</a:t>
                  </a:r>
                  <a:endParaRPr lang="en-US" spc="-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6470" indent="-285750" algn="ctr">
                    <a:lnSpc>
                      <a:spcPct val="150000"/>
                    </a:lnSpc>
                    <a:buClr>
                      <a:srgbClr val="000000"/>
                    </a:buClr>
                    <a:buSzPct val="60000"/>
                    <a:buFont typeface="Courier New" panose="02070309020205020404" pitchFamily="49" charset="0"/>
                    <a:buChar char="o"/>
                  </a:pPr>
                  <a14:m>
                    <m:oMath xmlns:m="http://schemas.openxmlformats.org/officeDocument/2006/math">
                      <m:r>
                        <a:rPr lang="el-GR" sz="1600" b="0" i="1" strike="noStrike" spc="-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𝜅</m:t>
                      </m:r>
                      <m:r>
                        <m:rPr>
                          <m:sty m:val="p"/>
                        </m:rPr>
                        <a:rPr lang="el-GR" sz="1600" b="0" i="1" strike="noStrike" spc="-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ό</m:t>
                      </m:r>
                      <m:r>
                        <a:rPr lang="el-GR" sz="1600" b="0" i="1" strike="noStrike" spc="-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𝜎𝜏𝜊𝜍</m:t>
                      </m:r>
                      <m:r>
                        <a:rPr lang="el-GR" sz="1600" b="0" i="1" strike="noStrike" spc="-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600" i="1" spc="-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𝐹𝑎𝑙𝑠𝑒</m:t>
                      </m:r>
                      <m:r>
                        <a:rPr lang="en-US" sz="1600" i="1" spc="-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600" i="1" spc="-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𝑁𝑒𝑔𝑎𝑡𝑖𝑣𝑒</m:t>
                      </m:r>
                      <m:r>
                        <a:rPr lang="en-US" sz="1600" i="1" spc="-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&gt; </m:t>
                      </m:r>
                      <m:r>
                        <a:rPr lang="el-GR" sz="1600" i="1" spc="-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𝜅</m:t>
                      </m:r>
                      <m:r>
                        <m:rPr>
                          <m:sty m:val="p"/>
                        </m:rPr>
                        <a:rPr lang="el-GR" sz="1600" i="1" spc="-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ό</m:t>
                      </m:r>
                      <m:r>
                        <a:rPr lang="el-GR" sz="1600" i="1" spc="-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𝜎𝜏𝜊𝜍</m:t>
                      </m:r>
                      <m:r>
                        <a:rPr lang="el-GR" sz="1600" i="1" spc="-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600" i="1" spc="-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𝐹𝑎𝑙𝑠𝑒</m:t>
                      </m:r>
                      <m:r>
                        <a:rPr lang="en-US" sz="1600" i="1" spc="-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600" i="1" spc="-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𝑃𝑜𝑠𝑖𝑡𝑖𝑣𝑒</m:t>
                      </m:r>
                    </m:oMath>
                  </a14:m>
                  <a:endParaRPr lang="el-GR" sz="1600" spc="-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17DBB15-8297-52C3-8AE3-02C9F173BB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440" y="4653776"/>
                  <a:ext cx="5447120" cy="832920"/>
                </a:xfrm>
                <a:prstGeom prst="rect">
                  <a:avLst/>
                </a:prstGeom>
                <a:blipFill>
                  <a:blip r:embed="rId4"/>
                  <a:stretch>
                    <a:fillRect b="-5109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CB02471-7AC2-4409-8D2B-633634140333}"/>
                </a:ext>
              </a:extLst>
            </p:cNvPr>
            <p:cNvSpPr txBox="1"/>
            <p:nvPr/>
          </p:nvSpPr>
          <p:spPr>
            <a:xfrm>
              <a:off x="557440" y="5661427"/>
              <a:ext cx="5039360" cy="4580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6470" indent="-285750">
                <a:lnSpc>
                  <a:spcPct val="150000"/>
                </a:lnSpc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l-GR" spc="-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Υπολογισμός μέσω </a:t>
              </a:r>
              <a:r>
                <a:rPr lang="en-US" spc="-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Precision-Recall Curve</a:t>
              </a:r>
              <a:r>
                <a:rPr lang="el-GR" spc="-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789777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720000" y="202987"/>
            <a:ext cx="885492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l-GR" sz="2600" b="1" strike="noStrike" spc="-1" dirty="0">
                <a:solidFill>
                  <a:srgbClr val="333333"/>
                </a:solidFill>
                <a:latin typeface="Times New Roman"/>
                <a:ea typeface="DejaVu Sans"/>
              </a:rPr>
              <a:t>9</a:t>
            </a:r>
            <a:r>
              <a:rPr lang="en-US" sz="2600" b="1" strike="noStrike" spc="-1" dirty="0">
                <a:solidFill>
                  <a:srgbClr val="333333"/>
                </a:solidFill>
                <a:latin typeface="Times New Roman"/>
                <a:ea typeface="DejaVu Sans"/>
              </a:rPr>
              <a:t>. ΑΠΟΤΕΛΕΣΜΑΤΑ</a:t>
            </a:r>
            <a:endParaRPr lang="en-US" sz="2600" b="0" strike="noStrike" spc="-1" dirty="0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720000" y="2160000"/>
            <a:ext cx="8639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EF4D0E-0744-B73B-3CE4-05ADBE9C05D2}"/>
              </a:ext>
            </a:extLst>
          </p:cNvPr>
          <p:cNvSpPr txBox="1"/>
          <p:nvPr/>
        </p:nvSpPr>
        <p:spPr>
          <a:xfrm>
            <a:off x="720000" y="1368804"/>
            <a:ext cx="8854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Αποτελέσματα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Classification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μεθόδων στα δεδομένα εκπαίδευσης και επαλήθευσης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F29A34D-CA47-3002-D451-E6709BBEFE5D}"/>
              </a:ext>
            </a:extLst>
          </p:cNvPr>
          <p:cNvGrpSpPr/>
          <p:nvPr/>
        </p:nvGrpSpPr>
        <p:grpSpPr>
          <a:xfrm>
            <a:off x="1991641" y="1883388"/>
            <a:ext cx="6203819" cy="2570054"/>
            <a:chOff x="1991641" y="2268583"/>
            <a:chExt cx="6203819" cy="257005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38D4DE2-444D-0CE7-662B-0E146CBB6B5C}"/>
                </a:ext>
              </a:extLst>
            </p:cNvPr>
            <p:cNvGrpSpPr/>
            <p:nvPr/>
          </p:nvGrpSpPr>
          <p:grpSpPr>
            <a:xfrm>
              <a:off x="1991641" y="2268583"/>
              <a:ext cx="6203819" cy="2286000"/>
              <a:chOff x="1991641" y="2268583"/>
              <a:chExt cx="6203819" cy="228600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5D1A290-1B17-1EEA-2C5A-E4BDF59CF5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1641" y="2268583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0A2589E-0373-852F-D129-AB08DB7061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7460" y="2268583"/>
                <a:ext cx="3048000" cy="2286000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08E8ED5-B9DB-1B55-0D37-5B768E904FDA}"/>
                </a:ext>
              </a:extLst>
            </p:cNvPr>
            <p:cNvSpPr txBox="1"/>
            <p:nvPr/>
          </p:nvSpPr>
          <p:spPr>
            <a:xfrm>
              <a:off x="2560854" y="4561638"/>
              <a:ext cx="52186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b="0" i="0" dirty="0" err="1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Accuracy</a:t>
              </a:r>
              <a:r>
                <a:rPr lang="it-IT" sz="12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l-GR" sz="12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και </a:t>
              </a:r>
              <a:r>
                <a:rPr lang="en-US" sz="12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Loss </a:t>
              </a:r>
              <a:r>
                <a:rPr lang="el-GR" sz="12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του </a:t>
              </a:r>
              <a:r>
                <a:rPr lang="it-IT" sz="1200" b="0" i="0" dirty="0" err="1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Plain</a:t>
              </a:r>
              <a:r>
                <a:rPr lang="el-G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lang="it-IT" sz="12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Net </a:t>
              </a:r>
              <a:r>
                <a:rPr lang="el-GR" sz="12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για 300,000 </a:t>
              </a:r>
              <a:r>
                <a:rPr lang="it-IT" sz="12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training patches </a:t>
              </a:r>
              <a:r>
                <a:rPr lang="el-GR" sz="12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και </a:t>
              </a:r>
              <a:r>
                <a:rPr lang="it-IT" sz="12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batch size = 64</a:t>
              </a:r>
              <a:endParaRPr lang="it-IT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5F972C-210F-E676-C7FD-B8744A9FB197}"/>
              </a:ext>
            </a:extLst>
          </p:cNvPr>
          <p:cNvGrpSpPr/>
          <p:nvPr/>
        </p:nvGrpSpPr>
        <p:grpSpPr>
          <a:xfrm>
            <a:off x="1648578" y="4727946"/>
            <a:ext cx="6782124" cy="2577110"/>
            <a:chOff x="1648578" y="4800683"/>
            <a:chExt cx="6782124" cy="257711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B308C53-F92A-747D-1284-022B4E2A26FA}"/>
                </a:ext>
              </a:extLst>
            </p:cNvPr>
            <p:cNvGrpSpPr/>
            <p:nvPr/>
          </p:nvGrpSpPr>
          <p:grpSpPr>
            <a:xfrm>
              <a:off x="1991641" y="4800683"/>
              <a:ext cx="6203819" cy="2286000"/>
              <a:chOff x="1991640" y="4803593"/>
              <a:chExt cx="6203819" cy="2286000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7ED8A29-03F5-3547-66D4-92CFE4EEED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1640" y="4803593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6ADE066-432D-CE16-CD33-55F77C54B0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7459" y="4803593"/>
                <a:ext cx="3048000" cy="2286000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2FD0670-CA55-A0E9-E5F4-3E5D30D40DFF}"/>
                </a:ext>
              </a:extLst>
            </p:cNvPr>
            <p:cNvSpPr txBox="1"/>
            <p:nvPr/>
          </p:nvSpPr>
          <p:spPr>
            <a:xfrm>
              <a:off x="1648578" y="7100794"/>
              <a:ext cx="678212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it-IT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Accuracy</a:t>
              </a:r>
              <a:r>
                <a:rPr lang="it-IT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l-G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και 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Loss</a:t>
              </a:r>
              <a:r>
                <a:rPr lang="it-IT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l-G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του </a:t>
              </a:r>
              <a:r>
                <a:rPr lang="it-IT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Plain</a:t>
              </a:r>
              <a:r>
                <a:rPr lang="it-IT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-Net </a:t>
              </a:r>
              <a:r>
                <a:rPr lang="el-G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με </a:t>
              </a:r>
              <a:r>
                <a:rPr lang="it-IT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Batch </a:t>
              </a:r>
              <a:r>
                <a:rPr lang="it-IT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Normalization</a:t>
              </a:r>
              <a:r>
                <a:rPr lang="it-IT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l-G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για 300,000 </a:t>
              </a:r>
              <a:r>
                <a:rPr lang="it-IT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training patches </a:t>
              </a:r>
              <a:r>
                <a:rPr lang="el-G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και </a:t>
              </a:r>
              <a:r>
                <a:rPr lang="it-IT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batch size = 128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720000" y="202987"/>
            <a:ext cx="885492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l-GR" sz="2600" b="1" strike="noStrike" spc="-1" dirty="0">
                <a:solidFill>
                  <a:srgbClr val="333333"/>
                </a:solidFill>
                <a:latin typeface="Times New Roman"/>
                <a:ea typeface="DejaVu Sans"/>
              </a:rPr>
              <a:t>9</a:t>
            </a:r>
            <a:r>
              <a:rPr lang="en-US" sz="2600" b="1" strike="noStrike" spc="-1" dirty="0">
                <a:solidFill>
                  <a:srgbClr val="333333"/>
                </a:solidFill>
                <a:latin typeface="Times New Roman"/>
                <a:ea typeface="DejaVu Sans"/>
              </a:rPr>
              <a:t>. ΑΠΟΤΕΛΕΣΜΑΤΑ</a:t>
            </a:r>
            <a:endParaRPr lang="en-US" sz="2600" b="0" strike="noStrike" spc="-1" dirty="0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720000" y="2160000"/>
            <a:ext cx="8639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6B01E4-74DC-BC63-74DD-A98BC55AF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05" y="5343925"/>
            <a:ext cx="5477070" cy="1371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EF4D0E-0744-B73B-3CE4-05ADBE9C05D2}"/>
              </a:ext>
            </a:extLst>
          </p:cNvPr>
          <p:cNvSpPr txBox="1"/>
          <p:nvPr/>
        </p:nvSpPr>
        <p:spPr>
          <a:xfrm>
            <a:off x="719999" y="1372885"/>
            <a:ext cx="885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Αποτελέσματα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Classification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μεθόδων στα δεδομένα εκπαίδευσης και επαλήθευσης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DB2F38E-3439-4D10-BB56-EAE50A4F6393}"/>
              </a:ext>
            </a:extLst>
          </p:cNvPr>
          <p:cNvGrpSpPr/>
          <p:nvPr/>
        </p:nvGrpSpPr>
        <p:grpSpPr>
          <a:xfrm>
            <a:off x="1558597" y="2139218"/>
            <a:ext cx="6962085" cy="2562999"/>
            <a:chOff x="1558597" y="2160000"/>
            <a:chExt cx="6962085" cy="256299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62D2526-1CB9-0C12-36FF-11312AA401A0}"/>
                </a:ext>
              </a:extLst>
            </p:cNvPr>
            <p:cNvGrpSpPr/>
            <p:nvPr/>
          </p:nvGrpSpPr>
          <p:grpSpPr>
            <a:xfrm>
              <a:off x="1610640" y="2160000"/>
              <a:ext cx="6859345" cy="2286000"/>
              <a:chOff x="1610640" y="2160000"/>
              <a:chExt cx="6859345" cy="22860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F713646-8C49-F3F9-6C3F-438566E098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0640" y="2160000"/>
                <a:ext cx="3429000" cy="228600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7C3F04F-9215-1612-EB0B-916DA9094E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0985" y="2160000"/>
                <a:ext cx="3429000" cy="2286000"/>
              </a:xfrm>
              <a:prstGeom prst="rect">
                <a:avLst/>
              </a:prstGeom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A07AA31-0F3F-29FF-C283-0CE18B74CC9C}"/>
                </a:ext>
              </a:extLst>
            </p:cNvPr>
            <p:cNvSpPr txBox="1"/>
            <p:nvPr/>
          </p:nvSpPr>
          <p:spPr>
            <a:xfrm>
              <a:off x="1558597" y="4446000"/>
              <a:ext cx="696208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it-IT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Accuracy</a:t>
              </a:r>
              <a:r>
                <a:rPr lang="it-IT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l-G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και 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Loss</a:t>
              </a:r>
              <a:r>
                <a:rPr lang="it-IT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l-G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του </a:t>
              </a:r>
              <a:r>
                <a:rPr lang="it-IT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No-Pool-Net </a:t>
              </a:r>
              <a:r>
                <a:rPr lang="el-G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με </a:t>
              </a:r>
              <a:r>
                <a:rPr lang="it-IT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Batch </a:t>
              </a:r>
              <a:r>
                <a:rPr lang="it-IT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Normalization</a:t>
              </a:r>
              <a:r>
                <a:rPr lang="it-IT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l-G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για 300,000 </a:t>
              </a:r>
              <a:r>
                <a:rPr lang="it-IT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training patches </a:t>
              </a:r>
              <a:r>
                <a:rPr lang="el-G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και </a:t>
              </a:r>
              <a:r>
                <a:rPr lang="it-IT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batch size = 64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581481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720000" y="202491"/>
            <a:ext cx="885492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l-GR" sz="2600" b="1" spc="-1" dirty="0">
                <a:solidFill>
                  <a:srgbClr val="333333"/>
                </a:solidFill>
                <a:latin typeface="Times New Roman"/>
                <a:ea typeface="DejaVu Sans"/>
              </a:rPr>
              <a:t>9</a:t>
            </a:r>
            <a:r>
              <a:rPr lang="en-US" sz="2600" b="1" strike="noStrike" spc="-1" dirty="0">
                <a:solidFill>
                  <a:srgbClr val="333333"/>
                </a:solidFill>
                <a:latin typeface="Times New Roman"/>
                <a:ea typeface="DejaVu Sans"/>
              </a:rPr>
              <a:t>. ΑΠΟΤΕΛΕΣΜΑΤΑ</a:t>
            </a:r>
            <a:endParaRPr lang="en-US" sz="2600" b="0" strike="noStrike" spc="-1" dirty="0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720000" y="2160000"/>
            <a:ext cx="8639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338968-AF2D-D2F7-3E41-CB3127A175CE}"/>
              </a:ext>
            </a:extLst>
          </p:cNvPr>
          <p:cNvSpPr txBox="1"/>
          <p:nvPr/>
        </p:nvSpPr>
        <p:spPr>
          <a:xfrm>
            <a:off x="720000" y="1378947"/>
            <a:ext cx="786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Αποτελέσματα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Classification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μεθόδων στα δεδομένα ελέγχου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DDF060-B32F-56B9-9DFE-A679135AE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187" y="1892916"/>
            <a:ext cx="5296905" cy="137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F6A567-E8C4-5D53-8970-91FF8199C2A5}"/>
              </a:ext>
            </a:extLst>
          </p:cNvPr>
          <p:cNvSpPr txBox="1"/>
          <p:nvPr/>
        </p:nvSpPr>
        <p:spPr>
          <a:xfrm>
            <a:off x="720000" y="4156176"/>
            <a:ext cx="27750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Τα αποτελέσματα του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σε 2 εικόνες του συνόλου ελέγχου από την επιτυχημένη μέθοδο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Plain-Net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με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Normalization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373F01-33C3-6543-2A9B-1FAE5460A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790" y="3414395"/>
            <a:ext cx="5096740" cy="411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720000" y="202491"/>
            <a:ext cx="885492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l-GR" sz="2600" b="1" spc="-1" dirty="0">
                <a:solidFill>
                  <a:srgbClr val="333333"/>
                </a:solidFill>
                <a:latin typeface="Times New Roman"/>
                <a:ea typeface="DejaVu Sans"/>
              </a:rPr>
              <a:t>9</a:t>
            </a:r>
            <a:r>
              <a:rPr lang="en-US" sz="2600" b="1" strike="noStrike" spc="-1" dirty="0">
                <a:solidFill>
                  <a:srgbClr val="333333"/>
                </a:solidFill>
                <a:latin typeface="Times New Roman"/>
                <a:ea typeface="DejaVu Sans"/>
              </a:rPr>
              <a:t>. ΑΠΟΤΕΛΕΣΜΑΤΑ</a:t>
            </a:r>
            <a:endParaRPr lang="en-US" sz="2600" b="0" strike="noStrike" spc="-1" dirty="0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720000" y="2160000"/>
            <a:ext cx="8639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338968-AF2D-D2F7-3E41-CB3127A175CE}"/>
              </a:ext>
            </a:extLst>
          </p:cNvPr>
          <p:cNvSpPr txBox="1"/>
          <p:nvPr/>
        </p:nvSpPr>
        <p:spPr>
          <a:xfrm>
            <a:off x="720000" y="1378947"/>
            <a:ext cx="786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Αποτελέσματα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Classification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μεθόδων στα δεδομένα ελέγχου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F6A567-E8C4-5D53-8970-91FF8199C2A5}"/>
              </a:ext>
            </a:extLst>
          </p:cNvPr>
          <p:cNvSpPr txBox="1"/>
          <p:nvPr/>
        </p:nvSpPr>
        <p:spPr>
          <a:xfrm>
            <a:off x="720000" y="2561056"/>
            <a:ext cx="25531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Τα αποτελέσματα του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σε 2 εικόνες του συνόλου ελέγχου από την επιτυχημένη μέθοδο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Pool-Net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με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Normalization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3E8E653-FF02-16A8-6127-D4F6BACA60B5}"/>
              </a:ext>
            </a:extLst>
          </p:cNvPr>
          <p:cNvGrpSpPr/>
          <p:nvPr/>
        </p:nvGrpSpPr>
        <p:grpSpPr>
          <a:xfrm>
            <a:off x="3894086" y="1778635"/>
            <a:ext cx="5220453" cy="4013375"/>
            <a:chOff x="3894086" y="1778635"/>
            <a:chExt cx="5220453" cy="40133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4B3E0E2-B5BB-E1C5-36EC-8D3CA607A9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924"/>
            <a:stretch/>
          </p:blipFill>
          <p:spPr>
            <a:xfrm>
              <a:off x="3894086" y="1778635"/>
              <a:ext cx="5066148" cy="366262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DDE332D-54DF-3985-8010-F9BAB7A00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1947" y="5453682"/>
              <a:ext cx="5142592" cy="338328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0E34713-0A8A-1FB7-16E1-82C297A01A69}"/>
              </a:ext>
            </a:extLst>
          </p:cNvPr>
          <p:cNvGrpSpPr/>
          <p:nvPr/>
        </p:nvGrpSpPr>
        <p:grpSpPr>
          <a:xfrm>
            <a:off x="411390" y="5973891"/>
            <a:ext cx="9256500" cy="1504400"/>
            <a:chOff x="411390" y="5994673"/>
            <a:chExt cx="9256500" cy="150440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090CA42-0DAC-FAAE-4F38-201438D4EB50}"/>
                </a:ext>
              </a:extLst>
            </p:cNvPr>
            <p:cNvGrpSpPr/>
            <p:nvPr/>
          </p:nvGrpSpPr>
          <p:grpSpPr>
            <a:xfrm>
              <a:off x="411390" y="5994673"/>
              <a:ext cx="9256500" cy="1240790"/>
              <a:chOff x="411390" y="6108973"/>
              <a:chExt cx="9256500" cy="124079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AF38439-D8C2-ACCE-696D-88A8E2A5E299}"/>
                  </a:ext>
                </a:extLst>
              </p:cNvPr>
              <p:cNvGrpSpPr/>
              <p:nvPr/>
            </p:nvGrpSpPr>
            <p:grpSpPr>
              <a:xfrm>
                <a:off x="4792995" y="6126997"/>
                <a:ext cx="4874895" cy="1201708"/>
                <a:chOff x="4943475" y="6146512"/>
                <a:chExt cx="4874895" cy="1201708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BCCDF32-7AFC-5B5D-B374-87346569D5ED}"/>
                    </a:ext>
                  </a:extLst>
                </p:cNvPr>
                <p:cNvSpPr/>
                <p:nvPr/>
              </p:nvSpPr>
              <p:spPr>
                <a:xfrm>
                  <a:off x="4943475" y="6146512"/>
                  <a:ext cx="4874895" cy="1201708"/>
                </a:xfrm>
                <a:prstGeom prst="rect">
                  <a:avLst/>
                </a:prstGeom>
                <a:solidFill>
                  <a:schemeClr val="accent3">
                    <a:alpha val="4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D8C42500-58A2-AE1A-12C4-A58B5E097D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87037" y="6195968"/>
                  <a:ext cx="4777386" cy="109728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62EF16A-C2BA-7D3E-1C4B-23C278656DF7}"/>
                  </a:ext>
                </a:extLst>
              </p:cNvPr>
              <p:cNvGrpSpPr/>
              <p:nvPr/>
            </p:nvGrpSpPr>
            <p:grpSpPr>
              <a:xfrm>
                <a:off x="411390" y="6108973"/>
                <a:ext cx="4240530" cy="1240790"/>
                <a:chOff x="274320" y="6084570"/>
                <a:chExt cx="4240530" cy="1240790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9A490A79-11C1-FE07-AF7B-A46F46977431}"/>
                    </a:ext>
                  </a:extLst>
                </p:cNvPr>
                <p:cNvSpPr/>
                <p:nvPr/>
              </p:nvSpPr>
              <p:spPr>
                <a:xfrm>
                  <a:off x="274320" y="6084570"/>
                  <a:ext cx="4240530" cy="1240790"/>
                </a:xfrm>
                <a:prstGeom prst="rect">
                  <a:avLst/>
                </a:prstGeom>
                <a:solidFill>
                  <a:schemeClr val="accent2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5CD79DB5-26BE-1275-9B1B-90A0B7043E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6685"/>
                <a:stretch/>
              </p:blipFill>
              <p:spPr>
                <a:xfrm>
                  <a:off x="311017" y="6131272"/>
                  <a:ext cx="4153480" cy="1146736"/>
                </a:xfrm>
                <a:prstGeom prst="rect">
                  <a:avLst/>
                </a:prstGeom>
              </p:spPr>
            </p:pic>
          </p:grp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DBAC36C-CCCA-DF95-45E6-8AA593A16D06}"/>
                </a:ext>
              </a:extLst>
            </p:cNvPr>
            <p:cNvSpPr txBox="1"/>
            <p:nvPr/>
          </p:nvSpPr>
          <p:spPr>
            <a:xfrm flipH="1">
              <a:off x="1208125" y="7218684"/>
              <a:ext cx="268596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Classification Report for Plain-Net-BN</a:t>
              </a:r>
              <a:endParaRPr lang="it-IT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A9EC3B-BA8B-6374-A446-5FFBD766B5C6}"/>
                </a:ext>
              </a:extLst>
            </p:cNvPr>
            <p:cNvSpPr txBox="1"/>
            <p:nvPr/>
          </p:nvSpPr>
          <p:spPr>
            <a:xfrm flipH="1">
              <a:off x="6186541" y="7222074"/>
              <a:ext cx="268595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Classification Report for No-Pool-Net</a:t>
              </a:r>
              <a:endParaRPr lang="it-IT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403090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720000" y="224758"/>
            <a:ext cx="885492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600" b="1" strike="noStrike" spc="-1" dirty="0">
                <a:solidFill>
                  <a:srgbClr val="333333"/>
                </a:solidFill>
                <a:latin typeface="Times New Roman"/>
                <a:ea typeface="DejaVu Sans"/>
              </a:rPr>
              <a:t>ΠΕΡΙΕΧΟΜΕΝΑ</a:t>
            </a:r>
            <a:endParaRPr lang="en-US" sz="2600" b="0" strike="noStrike" spc="-1" dirty="0"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682560" y="1256104"/>
            <a:ext cx="9873680" cy="602792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numCol="2"/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1800" b="0" strike="noStrike" spc="-1" dirty="0">
                <a:solidFill>
                  <a:srgbClr val="333333"/>
                </a:solidFill>
                <a:latin typeface="Times New Roman"/>
                <a:ea typeface="DejaVu Sans"/>
              </a:rPr>
              <a:t>ΕΙΣΑΓΩΓΗ</a:t>
            </a:r>
            <a:endParaRPr lang="el-GR" spc="-1" dirty="0">
              <a:solidFill>
                <a:srgbClr val="333333"/>
              </a:solidFill>
              <a:latin typeface="Times New Roman"/>
              <a:ea typeface="DejaVu Sans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1800" b="0" strike="noStrike" spc="-1" dirty="0">
                <a:solidFill>
                  <a:srgbClr val="333333"/>
                </a:solidFill>
                <a:latin typeface="Times New Roman"/>
                <a:ea typeface="DejaVu Sans"/>
              </a:rPr>
              <a:t>ΣΥΝΟΛΟ ΔΕΔΟΜΕΝΩΝ</a:t>
            </a:r>
            <a:endParaRPr lang="el-GR" sz="1800" b="0" strike="noStrike" spc="-1" dirty="0">
              <a:solidFill>
                <a:srgbClr val="333333"/>
              </a:solidFill>
              <a:latin typeface="Times New Roman"/>
              <a:ea typeface="DejaVu Sans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l-GR" spc="-1" dirty="0">
                <a:solidFill>
                  <a:srgbClr val="333333"/>
                </a:solidFill>
                <a:latin typeface="Times New Roman"/>
              </a:rPr>
              <a:t>ΠΡΟΤΕΙΝΟΜΕΝΑ ΣΥΣΤΗΜΑΤΑ</a:t>
            </a:r>
            <a:endParaRPr lang="el-GR" spc="-1" dirty="0">
              <a:latin typeface="Arial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l-GR" spc="-1" dirty="0">
                <a:solidFill>
                  <a:srgbClr val="333333"/>
                </a:solidFill>
                <a:latin typeface="Times New Roman"/>
                <a:ea typeface="DejaVu Sans"/>
              </a:rPr>
              <a:t>ΕΠΕΞΕΡΓΑΣΙΑ</a:t>
            </a:r>
            <a:r>
              <a:rPr lang="en-US" sz="1800" b="0" strike="noStrike" spc="-1" dirty="0">
                <a:solidFill>
                  <a:srgbClr val="333333"/>
                </a:solidFill>
                <a:latin typeface="Times New Roman"/>
                <a:ea typeface="DejaVu Sans"/>
              </a:rPr>
              <a:t> </a:t>
            </a:r>
            <a:r>
              <a:rPr lang="el-GR" sz="1800" b="0" strike="noStrike" spc="-1" dirty="0">
                <a:solidFill>
                  <a:srgbClr val="333333"/>
                </a:solidFill>
                <a:latin typeface="Times New Roman"/>
                <a:ea typeface="DejaVu Sans"/>
              </a:rPr>
              <a:t>ΔΕΔΟΜΕΝΩΝ</a:t>
            </a:r>
            <a:endParaRPr lang="el-GR" spc="-1" dirty="0">
              <a:latin typeface="Arial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l-GR" sz="1800" b="0" strike="noStrike" spc="-1" dirty="0">
                <a:solidFill>
                  <a:srgbClr val="333333"/>
                </a:solidFill>
                <a:latin typeface="Times New Roman"/>
                <a:ea typeface="DejaVu Sans"/>
              </a:rPr>
              <a:t>ΣΥΣΤΗΜΑ </a:t>
            </a:r>
            <a:r>
              <a:rPr lang="el-GR" spc="-1" dirty="0">
                <a:solidFill>
                  <a:srgbClr val="333333"/>
                </a:solidFill>
                <a:latin typeface="Times New Roman"/>
                <a:ea typeface="DejaVu Sans"/>
              </a:rPr>
              <a:t>ΤΑΞΙΝΟΜΗΣΗΣ ΤΕΜΑΧΙΩΝ ΕΙΚΟΝΑΣ</a:t>
            </a:r>
            <a:endParaRPr lang="el-GR" spc="-1" dirty="0">
              <a:latin typeface="Arial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l-GR" sz="1800" b="0" strike="noStrike" spc="-1" dirty="0">
                <a:solidFill>
                  <a:srgbClr val="333333"/>
                </a:solidFill>
                <a:latin typeface="Times New Roman"/>
                <a:ea typeface="DejaVu Sans"/>
              </a:rPr>
              <a:t>ΣΥΣΤΗΜΑ ΤΜΗΜΑΤΟΠΟΙΗΣΗΣ ΕΙΚΟΝΑΣ</a:t>
            </a:r>
            <a:endParaRPr lang="el-GR" spc="-1" dirty="0">
              <a:latin typeface="Arial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1800" b="0" strike="noStrike" spc="-1" dirty="0">
                <a:solidFill>
                  <a:srgbClr val="333333"/>
                </a:solidFill>
                <a:latin typeface="Times New Roman"/>
                <a:ea typeface="DejaVu Sans"/>
              </a:rPr>
              <a:t>ΣΥΝΔΥΑΣΜΟΣ ΣΥΣΤΗΜΑΤΩΝ</a:t>
            </a:r>
            <a:r>
              <a:rPr lang="el-GR" sz="1800" b="0" strike="noStrike" spc="-1" dirty="0">
                <a:solidFill>
                  <a:srgbClr val="333333"/>
                </a:solidFill>
                <a:latin typeface="Times New Roman"/>
                <a:ea typeface="DejaVu Sans"/>
              </a:rPr>
              <a:t> – </a:t>
            </a:r>
            <a:r>
              <a:rPr lang="en-US" sz="1800" b="0" strike="noStrike" spc="-1" dirty="0">
                <a:solidFill>
                  <a:srgbClr val="333333"/>
                </a:solidFill>
                <a:latin typeface="Times New Roman"/>
                <a:ea typeface="DejaVu Sans"/>
              </a:rPr>
              <a:t>ENSEMBLE</a:t>
            </a:r>
            <a:endParaRPr lang="el-GR" spc="-1" dirty="0">
              <a:latin typeface="Arial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1800" b="0" strike="noStrike" spc="-1" dirty="0">
                <a:solidFill>
                  <a:srgbClr val="333333"/>
                </a:solidFill>
                <a:latin typeface="Times New Roman"/>
                <a:ea typeface="DejaVu Sans"/>
              </a:rPr>
              <a:t>ΠΕΙΡΑΜΑΤΙΚΗ ΔΙΑΔΙΚΑΣΙΑ</a:t>
            </a:r>
            <a:endParaRPr lang="el-GR" spc="-1" dirty="0">
              <a:latin typeface="Arial"/>
            </a:endParaRP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en-US" sz="1800" b="0" strike="noStrike" spc="-1" dirty="0">
                <a:solidFill>
                  <a:srgbClr val="333333"/>
                </a:solidFill>
                <a:latin typeface="Times New Roman"/>
                <a:ea typeface="DejaVu Sans"/>
              </a:rPr>
              <a:t>ΑΠΟΤΕΛΕΣΜΑΤΑ</a:t>
            </a:r>
            <a:endParaRPr lang="el-GR" sz="1800" b="0" strike="noStrike" spc="-1" dirty="0">
              <a:solidFill>
                <a:srgbClr val="333333"/>
              </a:solidFill>
              <a:latin typeface="Times New Roman"/>
              <a:ea typeface="DejaVu Sans"/>
            </a:endParaRP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en-US" spc="-1" dirty="0">
                <a:solidFill>
                  <a:srgbClr val="333333"/>
                </a:solidFill>
                <a:latin typeface="Times New Roman"/>
              </a:rPr>
              <a:t>STATE-OF-THE-ART </a:t>
            </a:r>
            <a:r>
              <a:rPr lang="el-GR" spc="-1" dirty="0">
                <a:solidFill>
                  <a:srgbClr val="333333"/>
                </a:solidFill>
                <a:latin typeface="Times New Roman"/>
              </a:rPr>
              <a:t>ΕΡΓΑΣΙΕΣ</a:t>
            </a:r>
            <a:endParaRPr lang="el-GR" spc="-1" dirty="0"/>
          </a:p>
          <a:p>
            <a:pPr marL="342900" indent="-342900">
              <a:lnSpc>
                <a:spcPct val="200000"/>
              </a:lnSpc>
              <a:buAutoNum type="arabicPeriod"/>
            </a:pPr>
            <a:endParaRPr lang="el-GR" spc="-1" dirty="0">
              <a:latin typeface="Arial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1800" b="0" strike="noStrike" spc="-1" dirty="0">
                <a:solidFill>
                  <a:srgbClr val="333333"/>
                </a:solidFill>
                <a:latin typeface="Times New Roman"/>
                <a:ea typeface="DejaVu Sans"/>
              </a:rPr>
              <a:t>ΣΥΜΠΕΡΑΣΜΑΤΑ</a:t>
            </a:r>
            <a:endParaRPr lang="el-GR" spc="-1" dirty="0">
              <a:latin typeface="Arial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1800" b="0" strike="noStrike" spc="-1" dirty="0">
                <a:solidFill>
                  <a:srgbClr val="333333"/>
                </a:solidFill>
                <a:latin typeface="Times New Roman"/>
                <a:ea typeface="DejaVu Sans"/>
              </a:rPr>
              <a:t>ΜΕΛΛΟΝΤΙΚΕΣ ΕΠΕΚΤΑΣΕΙΣ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F1FEF0C-CE5B-6D23-18E4-140952BB0A61}"/>
              </a:ext>
            </a:extLst>
          </p:cNvPr>
          <p:cNvGrpSpPr/>
          <p:nvPr/>
        </p:nvGrpSpPr>
        <p:grpSpPr>
          <a:xfrm>
            <a:off x="1382714" y="4577320"/>
            <a:ext cx="7312836" cy="2873504"/>
            <a:chOff x="1382714" y="4629275"/>
            <a:chExt cx="7312836" cy="287350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A618187-ADBD-051C-5661-A19D00BF327D}"/>
                </a:ext>
              </a:extLst>
            </p:cNvPr>
            <p:cNvGrpSpPr/>
            <p:nvPr/>
          </p:nvGrpSpPr>
          <p:grpSpPr>
            <a:xfrm>
              <a:off x="1382714" y="4629275"/>
              <a:ext cx="7312836" cy="2560320"/>
              <a:chOff x="1382714" y="4629275"/>
              <a:chExt cx="7312836" cy="2560320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0A71812-6A0C-89BB-51D9-E6537273FA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82714" y="4629275"/>
                <a:ext cx="3657599" cy="256032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BFDFF1B2-8C61-4A54-5E29-A160146113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37951" y="4629275"/>
                <a:ext cx="3657599" cy="2560320"/>
              </a:xfrm>
              <a:prstGeom prst="rect">
                <a:avLst/>
              </a:prstGeom>
            </p:spPr>
          </p:pic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41A5279-7927-B0DB-89DB-D086E5C3E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87807" y="7068401"/>
              <a:ext cx="5837426" cy="434378"/>
            </a:xfrm>
            <a:prstGeom prst="rect">
              <a:avLst/>
            </a:prstGeom>
          </p:spPr>
        </p:pic>
      </p:grpSp>
      <p:sp>
        <p:nvSpPr>
          <p:cNvPr id="240" name="CustomShape 1"/>
          <p:cNvSpPr/>
          <p:nvPr/>
        </p:nvSpPr>
        <p:spPr>
          <a:xfrm>
            <a:off x="720000" y="213872"/>
            <a:ext cx="885492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l-GR" sz="2600" b="1" spc="-1" dirty="0">
                <a:solidFill>
                  <a:srgbClr val="333333"/>
                </a:solidFill>
                <a:latin typeface="Times New Roman"/>
                <a:ea typeface="DejaVu Sans"/>
              </a:rPr>
              <a:t>9</a:t>
            </a:r>
            <a:r>
              <a:rPr lang="en-US" sz="2600" b="1" strike="noStrike" spc="-1" dirty="0">
                <a:solidFill>
                  <a:srgbClr val="333333"/>
                </a:solidFill>
                <a:latin typeface="Times New Roman"/>
                <a:ea typeface="DejaVu Sans"/>
              </a:rPr>
              <a:t>. ΑΠΟΤΕΛΕΣΜΑΤΑ</a:t>
            </a:r>
            <a:endParaRPr lang="en-US" sz="2600" b="0" strike="noStrike" spc="-1" dirty="0"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321120" y="1650240"/>
            <a:ext cx="9370800" cy="4932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2F8F14-E36A-F75B-C4F9-0C2E87783161}"/>
              </a:ext>
            </a:extLst>
          </p:cNvPr>
          <p:cNvSpPr txBox="1"/>
          <p:nvPr/>
        </p:nvSpPr>
        <p:spPr>
          <a:xfrm>
            <a:off x="720000" y="1378947"/>
            <a:ext cx="8854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Αποτελέσματα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μεθόδου στα δεδομένα εκπαίδευσης και επαλήθευσης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A8EE5DD-2A17-206D-0FEC-FB6BA839A285}"/>
              </a:ext>
            </a:extLst>
          </p:cNvPr>
          <p:cNvGrpSpPr/>
          <p:nvPr/>
        </p:nvGrpSpPr>
        <p:grpSpPr>
          <a:xfrm>
            <a:off x="1382714" y="1724920"/>
            <a:ext cx="7315196" cy="2921091"/>
            <a:chOff x="1382714" y="1911958"/>
            <a:chExt cx="7315196" cy="292109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5BDA826-C765-A2C6-0BF4-EA9FC1618FF1}"/>
                </a:ext>
              </a:extLst>
            </p:cNvPr>
            <p:cNvGrpSpPr/>
            <p:nvPr/>
          </p:nvGrpSpPr>
          <p:grpSpPr>
            <a:xfrm>
              <a:off x="1382714" y="1911958"/>
              <a:ext cx="7315196" cy="2560320"/>
              <a:chOff x="1382714" y="2106846"/>
              <a:chExt cx="7315196" cy="256032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7753ED36-0F96-3741-85B3-F6ADB4DEB8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82714" y="2106846"/>
                <a:ext cx="3657598" cy="256032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E93FF1F0-7CE1-0F2E-9CC8-BD3247BC2E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0312" y="2106846"/>
                <a:ext cx="3657598" cy="2560320"/>
              </a:xfrm>
              <a:prstGeom prst="rect">
                <a:avLst/>
              </a:prstGeom>
            </p:spPr>
          </p:pic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85A4061-E687-DC51-07E3-7333C3AFC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14697" y="4357561"/>
              <a:ext cx="6046507" cy="47548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720000" y="213872"/>
            <a:ext cx="885492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l-GR" sz="2600" b="1" spc="-1" dirty="0">
                <a:solidFill>
                  <a:srgbClr val="333333"/>
                </a:solidFill>
                <a:latin typeface="Times New Roman"/>
                <a:ea typeface="DejaVu Sans"/>
              </a:rPr>
              <a:t>9</a:t>
            </a:r>
            <a:r>
              <a:rPr lang="en-US" sz="2600" b="1" strike="noStrike" spc="-1" dirty="0">
                <a:solidFill>
                  <a:srgbClr val="333333"/>
                </a:solidFill>
                <a:latin typeface="Times New Roman"/>
                <a:ea typeface="DejaVu Sans"/>
              </a:rPr>
              <a:t>. ΑΠΟΤΕΛΕΣΜΑΤΑ</a:t>
            </a:r>
            <a:endParaRPr lang="en-US" sz="2600" b="0" strike="noStrike" spc="-1" dirty="0"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321120" y="1650240"/>
            <a:ext cx="9370800" cy="4932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2F8F14-E36A-F75B-C4F9-0C2E87783161}"/>
              </a:ext>
            </a:extLst>
          </p:cNvPr>
          <p:cNvSpPr txBox="1"/>
          <p:nvPr/>
        </p:nvSpPr>
        <p:spPr>
          <a:xfrm>
            <a:off x="719999" y="1378947"/>
            <a:ext cx="8746117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Αποτελέσματα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μεθόδου στα δεδομένα εκπαίδευσης και επαλήθευσης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5BEA4C-B66F-E112-1DF6-B759D649F947}"/>
              </a:ext>
            </a:extLst>
          </p:cNvPr>
          <p:cNvGrpSpPr/>
          <p:nvPr/>
        </p:nvGrpSpPr>
        <p:grpSpPr>
          <a:xfrm>
            <a:off x="1382712" y="2350398"/>
            <a:ext cx="7315200" cy="2884953"/>
            <a:chOff x="1382712" y="2035438"/>
            <a:chExt cx="7315200" cy="288495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D218F62-BEB9-FE76-4E50-C836A98E526D}"/>
                </a:ext>
              </a:extLst>
            </p:cNvPr>
            <p:cNvGrpSpPr/>
            <p:nvPr/>
          </p:nvGrpSpPr>
          <p:grpSpPr>
            <a:xfrm>
              <a:off x="1382712" y="2035438"/>
              <a:ext cx="7315200" cy="2560320"/>
              <a:chOff x="1382712" y="2025278"/>
              <a:chExt cx="7315200" cy="256032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DD34FB6-3FE7-0198-1D95-36344C725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82712" y="2025278"/>
                <a:ext cx="3657600" cy="256032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7D7DBA2-FBF1-CFDD-EB9E-57278FBFEB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0312" y="2025278"/>
                <a:ext cx="3657600" cy="2560320"/>
              </a:xfrm>
              <a:prstGeom prst="rect">
                <a:avLst/>
              </a:prstGeom>
            </p:spPr>
          </p:pic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4DD3CFF-1AF3-128C-AE90-A98A9E82CF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/>
            <a:stretch/>
          </p:blipFill>
          <p:spPr>
            <a:xfrm>
              <a:off x="2468840" y="4478393"/>
              <a:ext cx="5075360" cy="44199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6A8CA3A-DBB7-4494-8270-C615DBD5D1D9}"/>
              </a:ext>
            </a:extLst>
          </p:cNvPr>
          <p:cNvSpPr txBox="1"/>
          <p:nvPr/>
        </p:nvSpPr>
        <p:spPr>
          <a:xfrm>
            <a:off x="997526" y="5944445"/>
            <a:ext cx="8198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Επιλέχθηκε το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Sine-Net-1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με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Dice Binary Cross Entropy loss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και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 activation function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εξόδου.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85914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720000" y="213872"/>
            <a:ext cx="885492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l-GR" sz="2600" b="1" spc="-1" dirty="0">
                <a:solidFill>
                  <a:srgbClr val="333333"/>
                </a:solidFill>
                <a:latin typeface="Times New Roman"/>
                <a:ea typeface="DejaVu Sans"/>
              </a:rPr>
              <a:t>9</a:t>
            </a:r>
            <a:r>
              <a:rPr lang="en-US" sz="2600" b="1" strike="noStrike" spc="-1" dirty="0">
                <a:solidFill>
                  <a:srgbClr val="333333"/>
                </a:solidFill>
                <a:latin typeface="Times New Roman"/>
                <a:ea typeface="DejaVu Sans"/>
              </a:rPr>
              <a:t>. ΑΠΟΤΕΛΕΣΜΑΤΑ</a:t>
            </a:r>
            <a:endParaRPr lang="en-US" sz="2600" b="0" strike="noStrike" spc="-1" dirty="0"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321120" y="1650240"/>
            <a:ext cx="9370800" cy="4932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2F8F14-E36A-F75B-C4F9-0C2E87783161}"/>
              </a:ext>
            </a:extLst>
          </p:cNvPr>
          <p:cNvSpPr txBox="1"/>
          <p:nvPr/>
        </p:nvSpPr>
        <p:spPr>
          <a:xfrm>
            <a:off x="719999" y="1378947"/>
            <a:ext cx="8481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Αποτελέσματα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μεθόδου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Sine-Net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στα δεδομένα ελέγχου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C52F81-0F81-535D-2AA1-F2BD7EC15142}"/>
              </a:ext>
            </a:extLst>
          </p:cNvPr>
          <p:cNvGrpSpPr/>
          <p:nvPr/>
        </p:nvGrpSpPr>
        <p:grpSpPr>
          <a:xfrm>
            <a:off x="1893078" y="1840292"/>
            <a:ext cx="6294468" cy="2559062"/>
            <a:chOff x="1893078" y="1840292"/>
            <a:chExt cx="6294468" cy="255906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2CE1269-71A4-922E-AFA4-EF8BD8173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3078" y="1840292"/>
              <a:ext cx="6294468" cy="210312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7E6ED5B-0471-2C00-7A6E-08256711D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1133" y="3957356"/>
              <a:ext cx="5738357" cy="441998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6FDAB16-4DBE-B7A8-2EC8-2FA1A24BAB75}"/>
              </a:ext>
            </a:extLst>
          </p:cNvPr>
          <p:cNvGrpSpPr/>
          <p:nvPr/>
        </p:nvGrpSpPr>
        <p:grpSpPr>
          <a:xfrm>
            <a:off x="1893078" y="4677832"/>
            <a:ext cx="6305640" cy="2581204"/>
            <a:chOff x="1893078" y="4615486"/>
            <a:chExt cx="6305640" cy="258120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5647E4C-7A94-73F3-DD9A-D0722964A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3078" y="4615486"/>
              <a:ext cx="6305640" cy="210312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8F5F1E8-1C5A-460D-08A6-521D15ACA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33529" y="6731830"/>
              <a:ext cx="5829805" cy="4648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156298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720000" y="213872"/>
            <a:ext cx="885492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l-GR" sz="2600" b="1" spc="-1" dirty="0">
                <a:solidFill>
                  <a:srgbClr val="333333"/>
                </a:solidFill>
                <a:latin typeface="Times New Roman"/>
                <a:ea typeface="DejaVu Sans"/>
              </a:rPr>
              <a:t>9</a:t>
            </a:r>
            <a:r>
              <a:rPr lang="en-US" sz="2600" b="1" strike="noStrike" spc="-1" dirty="0">
                <a:solidFill>
                  <a:srgbClr val="333333"/>
                </a:solidFill>
                <a:latin typeface="Times New Roman"/>
                <a:ea typeface="DejaVu Sans"/>
              </a:rPr>
              <a:t>. ΑΠΟΤΕΛΕΣΜΑΤΑ</a:t>
            </a:r>
            <a:endParaRPr lang="en-US" sz="2600" b="0" strike="noStrike" spc="-1" dirty="0"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321120" y="1650240"/>
            <a:ext cx="9370800" cy="4932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2F8F14-E36A-F75B-C4F9-0C2E87783161}"/>
              </a:ext>
            </a:extLst>
          </p:cNvPr>
          <p:cNvSpPr txBox="1"/>
          <p:nvPr/>
        </p:nvSpPr>
        <p:spPr>
          <a:xfrm>
            <a:off x="713828" y="1358247"/>
            <a:ext cx="8854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Βελτιστοποίηση αποτελεσμάτων μέσω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Post-Processing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στις εικόνες πρόβλεψης του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Sine-Net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D56B9B-F04F-64E0-26F5-1FBF8EDD0748}"/>
              </a:ext>
            </a:extLst>
          </p:cNvPr>
          <p:cNvSpPr txBox="1"/>
          <p:nvPr/>
        </p:nvSpPr>
        <p:spPr>
          <a:xfrm>
            <a:off x="713828" y="2124422"/>
            <a:ext cx="83097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Αλγόριθμος επεξεργασίας εικόνας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Multi-Scale Line Detector: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Απώλεια των λεπτών αγγείων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Λανθασμένη ανίχνευση σε «δύσκολες» περιοχές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Σύνολο περιστρεφόμενων ευθειών για τον υπολογισμό μιας μετρικής «αγγειότητας» του κάθε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pixel: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A918B10-A92C-8065-8BCA-CB5A1E776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20" y="3679277"/>
            <a:ext cx="3648584" cy="543001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41957D63-7E87-CB98-A832-C094330CA1CB}"/>
              </a:ext>
            </a:extLst>
          </p:cNvPr>
          <p:cNvGrpSpPr/>
          <p:nvPr/>
        </p:nvGrpSpPr>
        <p:grpSpPr>
          <a:xfrm>
            <a:off x="2463254" y="4571728"/>
            <a:ext cx="5154115" cy="2747277"/>
            <a:chOff x="2463254" y="4571728"/>
            <a:chExt cx="5154115" cy="274727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C39D8B0-B9DA-D00A-A171-379CACA1151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63254" y="4571728"/>
              <a:ext cx="5154115" cy="2468880"/>
              <a:chOff x="1857330" y="2686953"/>
              <a:chExt cx="6299473" cy="301752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D75B379-A054-F094-1C87-1B8B6D6C0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57330" y="2686953"/>
                <a:ext cx="3017520" cy="301752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F236A3E-2F5C-5828-98F7-CF29551310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7460" y="2686953"/>
                <a:ext cx="3009343" cy="3017520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D949620-6ADF-226F-E183-8E3B15B9B5D0}"/>
                </a:ext>
              </a:extLst>
            </p:cNvPr>
            <p:cNvSpPr txBox="1"/>
            <p:nvPr/>
          </p:nvSpPr>
          <p:spPr>
            <a:xfrm>
              <a:off x="2846338" y="7042006"/>
              <a:ext cx="17027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Binary prediction output</a:t>
              </a:r>
              <a:endParaRPr lang="it-IT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FA37F07-345F-32C7-B96E-B6BBF30E4777}"/>
                </a:ext>
              </a:extLst>
            </p:cNvPr>
            <p:cNvSpPr txBox="1"/>
            <p:nvPr/>
          </p:nvSpPr>
          <p:spPr>
            <a:xfrm>
              <a:off x="5650335" y="7040582"/>
              <a:ext cx="14718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Line Detector output</a:t>
              </a:r>
              <a:endParaRPr lang="it-IT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212388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720000" y="213872"/>
            <a:ext cx="885492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l-GR" sz="2600" b="1" spc="-1" dirty="0">
                <a:solidFill>
                  <a:srgbClr val="333333"/>
                </a:solidFill>
                <a:latin typeface="Times New Roman"/>
                <a:ea typeface="DejaVu Sans"/>
              </a:rPr>
              <a:t>9</a:t>
            </a:r>
            <a:r>
              <a:rPr lang="en-US" sz="2600" b="1" strike="noStrike" spc="-1" dirty="0">
                <a:solidFill>
                  <a:srgbClr val="333333"/>
                </a:solidFill>
                <a:latin typeface="Times New Roman"/>
                <a:ea typeface="DejaVu Sans"/>
              </a:rPr>
              <a:t>. ΑΠΟΤΕΛΕΣΜΑΤΑ</a:t>
            </a:r>
            <a:endParaRPr lang="en-US" sz="2600" b="0" strike="noStrike" spc="-1" dirty="0"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321120" y="1650240"/>
            <a:ext cx="9370800" cy="4932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2F8F14-E36A-F75B-C4F9-0C2E87783161}"/>
              </a:ext>
            </a:extLst>
          </p:cNvPr>
          <p:cNvSpPr txBox="1"/>
          <p:nvPr/>
        </p:nvSpPr>
        <p:spPr>
          <a:xfrm>
            <a:off x="720000" y="1967954"/>
            <a:ext cx="8481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Συγκριτικά αποτελέσματα όλων των μοντέλων: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697312-5691-F149-B5BC-75C14528A7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" r="1315" b="2350"/>
          <a:stretch/>
        </p:blipFill>
        <p:spPr>
          <a:xfrm>
            <a:off x="2438155" y="3168073"/>
            <a:ext cx="5169653" cy="1696535"/>
          </a:xfrm>
          <a:prstGeom prst="rect">
            <a:avLst/>
          </a:prstGeom>
        </p:spPr>
      </p:pic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2F268B6-FCBB-47DE-E46D-F87E661C6E6E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538895916"/>
              </p:ext>
            </p:extLst>
          </p:nvPr>
        </p:nvGraphicFramePr>
        <p:xfrm>
          <a:off x="2580641" y="4872737"/>
          <a:ext cx="4135120" cy="53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4159">
                  <a:extLst>
                    <a:ext uri="{9D8B030D-6E8A-4147-A177-3AD203B41FA5}">
                      <a16:colId xmlns:a16="http://schemas.microsoft.com/office/drawing/2014/main" val="3600928509"/>
                    </a:ext>
                  </a:extLst>
                </a:gridCol>
                <a:gridCol w="861060">
                  <a:extLst>
                    <a:ext uri="{9D8B030D-6E8A-4147-A177-3AD203B41FA5}">
                      <a16:colId xmlns:a16="http://schemas.microsoft.com/office/drawing/2014/main" val="3899906642"/>
                    </a:ext>
                  </a:extLst>
                </a:gridCol>
                <a:gridCol w="861060">
                  <a:extLst>
                    <a:ext uri="{9D8B030D-6E8A-4147-A177-3AD203B41FA5}">
                      <a16:colId xmlns:a16="http://schemas.microsoft.com/office/drawing/2014/main" val="76135189"/>
                    </a:ext>
                  </a:extLst>
                </a:gridCol>
                <a:gridCol w="878841">
                  <a:extLst>
                    <a:ext uri="{9D8B030D-6E8A-4147-A177-3AD203B41FA5}">
                      <a16:colId xmlns:a16="http://schemas.microsoft.com/office/drawing/2014/main" val="3481990190"/>
                    </a:ext>
                  </a:extLst>
                </a:gridCol>
              </a:tblGrid>
              <a:tr h="34176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State-of-the-Art</a:t>
                      </a:r>
                      <a:endParaRPr lang="it-IT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0.923 -0.972</a:t>
                      </a:r>
                      <a:endParaRPr lang="it-IT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0.924 – 0.985</a:t>
                      </a:r>
                      <a:endParaRPr lang="it-IT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0.761-0.961</a:t>
                      </a:r>
                      <a:endParaRPr lang="it-IT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96188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032438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720000" y="192100"/>
            <a:ext cx="885492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333333"/>
                </a:solidFill>
                <a:latin typeface="Times New Roman"/>
                <a:ea typeface="DejaVu Sans"/>
              </a:rPr>
              <a:t>2</a:t>
            </a:r>
            <a:r>
              <a:rPr lang="en-US" sz="2600" b="1" strike="noStrike" spc="-1" dirty="0">
                <a:solidFill>
                  <a:srgbClr val="333333"/>
                </a:solidFill>
                <a:latin typeface="Times New Roman"/>
                <a:ea typeface="DejaVu Sans"/>
              </a:rPr>
              <a:t>. </a:t>
            </a:r>
            <a:r>
              <a:rPr lang="en-US" sz="2600" b="1" spc="-1" dirty="0">
                <a:solidFill>
                  <a:srgbClr val="333333"/>
                </a:solidFill>
                <a:latin typeface="Times New Roman"/>
                <a:ea typeface="DejaVu Sans"/>
              </a:rPr>
              <a:t>STATE-OF-THE-ART </a:t>
            </a:r>
            <a:r>
              <a:rPr lang="el-GR" sz="2600" b="1" spc="-1" dirty="0">
                <a:solidFill>
                  <a:srgbClr val="333333"/>
                </a:solidFill>
                <a:latin typeface="Times New Roman"/>
                <a:ea typeface="DejaVu Sans"/>
              </a:rPr>
              <a:t>ΕΡΓΑΣΙΕΣ</a:t>
            </a:r>
            <a:endParaRPr lang="en-US" sz="2600" b="0" strike="noStrike" spc="-1" dirty="0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560927" y="1345537"/>
            <a:ext cx="9519698" cy="7192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528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 Methods: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62487C-66DC-3E52-9324-A0D3D2B34172}"/>
              </a:ext>
            </a:extLst>
          </p:cNvPr>
          <p:cNvGrpSpPr/>
          <p:nvPr/>
        </p:nvGrpSpPr>
        <p:grpSpPr>
          <a:xfrm>
            <a:off x="1505598" y="1962668"/>
            <a:ext cx="7069427" cy="5240379"/>
            <a:chOff x="1505598" y="2258001"/>
            <a:chExt cx="7069427" cy="524037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D0FACF8-285B-8CE8-E174-814D6E0E4731}"/>
                </a:ext>
              </a:extLst>
            </p:cNvPr>
            <p:cNvSpPr txBox="1"/>
            <p:nvPr/>
          </p:nvSpPr>
          <p:spPr>
            <a:xfrm>
              <a:off x="2905752" y="7236770"/>
              <a:ext cx="42691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State-of-the-art review for vessel segmentation on DRIVE dataset</a:t>
              </a:r>
              <a:endParaRPr lang="it-IT" sz="1100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CFCE8E5-0800-1DBF-8105-1D546CFAD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05598" y="2258001"/>
              <a:ext cx="7069427" cy="47892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636058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720000" y="238614"/>
            <a:ext cx="885492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l-GR" sz="2600" b="1" spc="-1" dirty="0">
                <a:solidFill>
                  <a:srgbClr val="333333"/>
                </a:solidFill>
                <a:latin typeface="Times New Roman"/>
                <a:ea typeface="DejaVu Sans"/>
              </a:rPr>
              <a:t>10</a:t>
            </a:r>
            <a:r>
              <a:rPr lang="en-US" sz="2600" b="1" strike="noStrike" spc="-1" dirty="0">
                <a:solidFill>
                  <a:srgbClr val="333333"/>
                </a:solidFill>
                <a:latin typeface="Times New Roman"/>
                <a:ea typeface="DejaVu Sans"/>
              </a:rPr>
              <a:t>. ΣΥΜΠΕΡΑΣΜΑΤΑ</a:t>
            </a:r>
            <a:endParaRPr lang="en-US" sz="2600" b="0" strike="noStrike" spc="-1" dirty="0">
              <a:latin typeface="Arial"/>
            </a:endParaRPr>
          </a:p>
        </p:txBody>
      </p:sp>
      <p:sp>
        <p:nvSpPr>
          <p:cNvPr id="263" name="CustomShape 2"/>
          <p:cNvSpPr/>
          <p:nvPr/>
        </p:nvSpPr>
        <p:spPr>
          <a:xfrm>
            <a:off x="556800" y="1607800"/>
            <a:ext cx="9370800" cy="4932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64" name="CustomShape 3"/>
          <p:cNvSpPr/>
          <p:nvPr/>
        </p:nvSpPr>
        <p:spPr>
          <a:xfrm>
            <a:off x="668905" y="1475533"/>
            <a:ext cx="8854920" cy="57253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l-GR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Μέθοδος ταξινόμησης τεμαχίων:	</a:t>
            </a:r>
            <a:r>
              <a:rPr lang="en-US" i="1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Plain-Net-BN</a:t>
            </a:r>
          </a:p>
          <a:p>
            <a:pPr marL="673200" lvl="1" indent="-215280">
              <a:spcBef>
                <a:spcPts val="12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l-GR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Ομαλοποίηση εισόδου, </a:t>
            </a:r>
            <a:r>
              <a:rPr lang="en-US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regularization </a:t>
            </a:r>
            <a:r>
              <a:rPr lang="el-GR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αφού υπολογίζεται σε </a:t>
            </a:r>
            <a:r>
              <a:rPr lang="en-US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mini-batches.</a:t>
            </a:r>
            <a:endParaRPr lang="el-GR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3200" lvl="1" indent="-215280">
              <a:spcBef>
                <a:spcPts val="12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l-GR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Σταθερός μέσος όρος και τυπική απόκλιση των εισόδων κάθε </a:t>
            </a:r>
            <a:r>
              <a:rPr lang="en-US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el-GR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internal covariance shift)</a:t>
            </a:r>
            <a:r>
              <a:rPr lang="el-GR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920" lvl="1">
              <a:spcBef>
                <a:spcPts val="600"/>
              </a:spcBef>
              <a:buClr>
                <a:srgbClr val="000000"/>
              </a:buClr>
              <a:buSzPct val="45000"/>
            </a:pPr>
            <a:endParaRPr lang="el-GR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6000" indent="-215280">
              <a:spcBef>
                <a:spcPts val="6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l-GR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Μέθοδος</a:t>
            </a:r>
            <a:r>
              <a:rPr lang="el-GR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κατάτμησης εικόνας:	</a:t>
            </a:r>
            <a:r>
              <a:rPr lang="en-US" i="1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Sine-net</a:t>
            </a:r>
            <a:endParaRPr lang="el-GR" i="1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3200" lvl="1" indent="-215280">
              <a:spcBef>
                <a:spcPts val="12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l-GR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Καλύτερα απόδοση προσδιοριστικότητας </a:t>
            </a:r>
            <a:r>
              <a:rPr lang="en-US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SP.</a:t>
            </a:r>
          </a:p>
          <a:p>
            <a:pPr marL="673200" lvl="1" indent="-215280">
              <a:spcBef>
                <a:spcPts val="12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l-GR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Έλλειψη </a:t>
            </a:r>
            <a:r>
              <a:rPr lang="en-US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 layers.</a:t>
            </a:r>
            <a:endParaRPr lang="el-GR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3200" lvl="1" indent="-215280">
              <a:spcBef>
                <a:spcPts val="12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l-GR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Μεγαλύτερο μέγεθος εισόδου.</a:t>
            </a:r>
          </a:p>
          <a:p>
            <a:pPr marL="673200" lvl="1" indent="-215280">
              <a:spcBef>
                <a:spcPts val="12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l-GR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Δυνατότητα ανάκτησης χαρακτηριστικών.</a:t>
            </a:r>
          </a:p>
          <a:p>
            <a:pPr marL="720">
              <a:spcBef>
                <a:spcPts val="600"/>
              </a:spcBef>
              <a:buClr>
                <a:srgbClr val="000000"/>
              </a:buClr>
              <a:buSzPct val="45000"/>
            </a:pPr>
            <a:endParaRPr lang="el-GR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6000" indent="-215280">
              <a:spcBef>
                <a:spcPts val="12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l-GR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Χαμηλό σκορ </a:t>
            </a:r>
            <a:r>
              <a:rPr lang="en-US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Sensitivity</a:t>
            </a:r>
            <a:r>
              <a:rPr lang="el-GR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αποτυχία ανίχνευσης δύσκολων περιοχών.</a:t>
            </a:r>
          </a:p>
          <a:p>
            <a:pPr marL="216000" indent="-215280">
              <a:spcBef>
                <a:spcPts val="6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l-GR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6000" indent="-215280">
              <a:spcBef>
                <a:spcPts val="12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l-GR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Αδυναμία </a:t>
            </a:r>
            <a:r>
              <a:rPr lang="en-US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Ensembling</a:t>
            </a:r>
            <a:r>
              <a:rPr lang="el-GR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υπολο</a:t>
            </a:r>
            <a:r>
              <a:rPr lang="el-GR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γιστικές απαιτήσεις, ανεπαρκή δεδομένα.</a:t>
            </a:r>
            <a:endParaRPr lang="en-US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3200" lvl="1" indent="-215280">
              <a:spcBef>
                <a:spcPts val="12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3200" lvl="1" indent="-215280">
              <a:spcBef>
                <a:spcPts val="12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ustomShape 3">
            <a:extLst>
              <a:ext uri="{FF2B5EF4-FFF2-40B4-BE49-F238E27FC236}">
                <a16:creationId xmlns:a16="http://schemas.microsoft.com/office/drawing/2014/main" id="{5C5E3D57-C26C-DF17-E1CC-CF4BCE6F387C}"/>
              </a:ext>
            </a:extLst>
          </p:cNvPr>
          <p:cNvSpPr/>
          <p:nvPr/>
        </p:nvSpPr>
        <p:spPr>
          <a:xfrm>
            <a:off x="811970" y="3901440"/>
            <a:ext cx="8594640" cy="3198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720000" y="197050"/>
            <a:ext cx="885492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600" b="1" strike="noStrike" spc="-1" dirty="0">
                <a:solidFill>
                  <a:srgbClr val="333333"/>
                </a:solidFill>
                <a:latin typeface="Times New Roman"/>
                <a:ea typeface="DejaVu Sans"/>
              </a:rPr>
              <a:t>1</a:t>
            </a:r>
            <a:r>
              <a:rPr lang="el-GR" sz="2600" b="1" strike="noStrike" spc="-1" dirty="0">
                <a:solidFill>
                  <a:srgbClr val="333333"/>
                </a:solidFill>
                <a:latin typeface="Times New Roman"/>
                <a:ea typeface="DejaVu Sans"/>
              </a:rPr>
              <a:t>1</a:t>
            </a:r>
            <a:r>
              <a:rPr lang="en-US" sz="2600" b="1" strike="noStrike" spc="-1" dirty="0">
                <a:solidFill>
                  <a:srgbClr val="333333"/>
                </a:solidFill>
                <a:latin typeface="Times New Roman"/>
                <a:ea typeface="DejaVu Sans"/>
              </a:rPr>
              <a:t>. ΜΕΛΛΟΝΤΙΚΕΣ ΕΠΕΚΤΑΣΕΙΣ</a:t>
            </a:r>
            <a:endParaRPr lang="en-US" sz="2600" b="0" strike="noStrike" spc="-1" dirty="0">
              <a:latin typeface="Arial"/>
            </a:endParaRPr>
          </a:p>
        </p:txBody>
      </p:sp>
      <p:sp>
        <p:nvSpPr>
          <p:cNvPr id="267" name="CustomShape 3"/>
          <p:cNvSpPr/>
          <p:nvPr/>
        </p:nvSpPr>
        <p:spPr>
          <a:xfrm>
            <a:off x="539640" y="2025036"/>
            <a:ext cx="8983080" cy="378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Προτάσεις</a:t>
            </a:r>
            <a:r>
              <a:rPr lang="en-US" sz="18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και παρα</a:t>
            </a:r>
            <a:r>
              <a:rPr lang="en-US" sz="1800" b="1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δείγμ</a:t>
            </a:r>
            <a:r>
              <a:rPr lang="en-US" sz="1800" b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ατα μελλοντικών επεκτάσεων:</a:t>
            </a:r>
            <a:endParaRPr lang="en-US" sz="18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l-GR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Μ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εγ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αλύτερο</a:t>
            </a:r>
            <a:r>
              <a:rPr lang="el-GR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και π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ιο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l-GR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ισορροπημένο 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σ</a:t>
            </a:r>
            <a:r>
              <a:rPr lang="el-GR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ύνο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λο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δεδομένων</a:t>
            </a:r>
            <a:r>
              <a:rPr lang="el-GR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ή 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Transfer Learning.</a:t>
            </a:r>
            <a:endParaRPr lang="en-US" sz="18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l-GR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Κ</a:t>
            </a:r>
            <a:r>
              <a:rPr lang="el-GR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αλύτερη επεξεργασία εικόνων με επιλογή διαφορετικών παραμέτρων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.</a:t>
            </a:r>
            <a:endParaRPr lang="el-GR" sz="1800" b="0" strike="noStrike" spc="-1" dirty="0">
              <a:solidFill>
                <a:srgbClr val="000000"/>
              </a:solid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l-GR" spc="-1" dirty="0">
              <a:solidFill>
                <a:srgbClr val="000000"/>
              </a:solid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l-GR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Εκτενέστερη αναζήτηση βέλτιστων υπερπαραμέτρων.</a:t>
            </a: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l-GR" spc="-1" dirty="0">
              <a:solidFill>
                <a:srgbClr val="000000"/>
              </a:solid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l-GR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Άρση περιορισμού των υπολογιστικών πόρων – 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Scaling </a:t>
            </a:r>
            <a:r>
              <a:rPr lang="el-GR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και 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Ensembling</a:t>
            </a:r>
            <a:r>
              <a:rPr lang="el-GR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.</a:t>
            </a: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l-GR" sz="1800" b="0" strike="noStrike" spc="-1" dirty="0">
              <a:solidFill>
                <a:srgbClr val="000000"/>
              </a:solid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l-GR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Επέκταση σε άλλου είδους εικόνες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.</a:t>
            </a: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pc="-1" dirty="0">
              <a:solidFill>
                <a:srgbClr val="000000"/>
              </a:solid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l-GR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Επέκταση σε άλλα προβλήματα 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segmentation</a:t>
            </a:r>
            <a:r>
              <a:rPr lang="el-GR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.</a:t>
            </a:r>
            <a:endParaRPr lang="el-GR" sz="1800" b="0" strike="noStrike" spc="-1" dirty="0">
              <a:solidFill>
                <a:srgbClr val="000000"/>
              </a:solid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l-GR" spc="-1" dirty="0">
              <a:solidFill>
                <a:srgbClr val="000000"/>
              </a:solid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l-GR" sz="1800" b="0" strike="noStrike" spc="-1" dirty="0">
              <a:solidFill>
                <a:srgbClr val="000000"/>
              </a:solid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8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720000" y="300960"/>
            <a:ext cx="885492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600" b="1" strike="noStrike" spc="-1">
                <a:solidFill>
                  <a:srgbClr val="333333"/>
                </a:solidFill>
                <a:latin typeface="Times New Roman"/>
                <a:ea typeface="DejaVu Sans"/>
              </a:rPr>
              <a:t>10. ΜΕΛΛΟΝΤΙΚΕΣ ΕΠΕΚΤΑΣΕΙΣ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321120" y="1650240"/>
            <a:ext cx="9370800" cy="4932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70" name="CustomShape 3"/>
          <p:cNvSpPr/>
          <p:nvPr/>
        </p:nvSpPr>
        <p:spPr>
          <a:xfrm>
            <a:off x="720000" y="2011680"/>
            <a:ext cx="8423280" cy="76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</p:txBody>
      </p:sp>
      <p:pic>
        <p:nvPicPr>
          <p:cNvPr id="271" name="Picture 190"/>
          <p:cNvPicPr/>
          <p:nvPr/>
        </p:nvPicPr>
        <p:blipFill>
          <a:blip r:embed="rId2"/>
          <a:stretch/>
        </p:blipFill>
        <p:spPr>
          <a:xfrm>
            <a:off x="767880" y="2286000"/>
            <a:ext cx="8591400" cy="3839760"/>
          </a:xfrm>
          <a:prstGeom prst="rect">
            <a:avLst/>
          </a:prstGeom>
          <a:ln>
            <a:noFill/>
          </a:ln>
        </p:spPr>
      </p:pic>
      <p:pic>
        <p:nvPicPr>
          <p:cNvPr id="272" name="Picture 191"/>
          <p:cNvPicPr/>
          <p:nvPr/>
        </p:nvPicPr>
        <p:blipFill>
          <a:blip r:embed="rId3"/>
          <a:stretch/>
        </p:blipFill>
        <p:spPr>
          <a:xfrm>
            <a:off x="-121320" y="-91440"/>
            <a:ext cx="10200600" cy="768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720000" y="192100"/>
            <a:ext cx="885492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600" b="1" strike="noStrike" spc="-1" dirty="0">
                <a:solidFill>
                  <a:srgbClr val="333333"/>
                </a:solidFill>
                <a:latin typeface="Times New Roman"/>
                <a:ea typeface="DejaVu Sans"/>
              </a:rPr>
              <a:t>1. ΕΙΣΑΓΩΓΗ</a:t>
            </a:r>
            <a:endParaRPr lang="en-US" sz="2600" b="0" strike="noStrike" spc="-1" dirty="0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612852" y="1453900"/>
            <a:ext cx="8323330" cy="55822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5280" algn="just">
              <a:lnSpc>
                <a:spcPct val="150000"/>
              </a:lnSpc>
              <a:spcBef>
                <a:spcPts val="18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Προσέγγιση του π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ρο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βλήματος </a:t>
            </a:r>
            <a:r>
              <a:rPr lang="el-GR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της αυτόματης κατάτμησης των αγγείων στις εικόνες του αμφιβληστροειδούς (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supervised</a:t>
            </a:r>
            <a:r>
              <a:rPr lang="el-GR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).</a:t>
            </a:r>
          </a:p>
          <a:p>
            <a:pPr marL="216000" indent="-215280" algn="just">
              <a:lnSpc>
                <a:spcPct val="150000"/>
              </a:lnSpc>
              <a:spcBef>
                <a:spcPts val="18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l-GR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Σημασιολογική αντιστοίχιση ετικετών στα εικονοστοιχεία αγγείων και στο φόντου.</a:t>
            </a:r>
          </a:p>
          <a:p>
            <a:pPr marL="216000" indent="-215280" algn="just">
              <a:lnSpc>
                <a:spcPct val="150000"/>
              </a:lnSpc>
              <a:spcBef>
                <a:spcPts val="18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l-GR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Ο αμφιβληστροειδής: ιστός που μετατρέπει το εισερχόμενο φως σε νευρικό σήμα.</a:t>
            </a:r>
          </a:p>
          <a:p>
            <a:pPr marL="216000" indent="-215280" algn="just">
              <a:lnSpc>
                <a:spcPct val="150000"/>
              </a:lnSpc>
              <a:spcBef>
                <a:spcPts val="18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l-GR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Δίκτυο αιμοφόρων αγγείων σε δομή δέντρου.</a:t>
            </a:r>
          </a:p>
          <a:p>
            <a:pPr marL="216000" indent="-215280" algn="just">
              <a:lnSpc>
                <a:spcPct val="2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l-GR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Η α</a:t>
            </a:r>
            <a:r>
              <a:rPr lang="el-GR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γγείωση και η μορφολογία του διαγνωστική σημασία σοβαρών παθήσεων.</a:t>
            </a:r>
            <a:endParaRPr lang="en-US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6000" indent="-215280" algn="just">
              <a:lnSpc>
                <a:spcPct val="2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l-GR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Η χειροκίνητη εξαγωγή των αγγείων απαιτεί τεχνογνωσία και χρόνο.</a:t>
            </a:r>
          </a:p>
          <a:p>
            <a:pPr marL="216000" indent="-215280" algn="just">
              <a:lnSpc>
                <a:spcPct val="2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l-GR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Προκλήσεις: πολύπλοκη μορφολογία, παρεμβάλλοντα στοιχεία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ποιότητα εικόνας.</a:t>
            </a:r>
            <a:endParaRPr lang="en-US" sz="18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720000" y="192100"/>
            <a:ext cx="885492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600" b="1" strike="noStrike" spc="-1" dirty="0">
                <a:solidFill>
                  <a:srgbClr val="333333"/>
                </a:solidFill>
                <a:latin typeface="Times New Roman"/>
                <a:ea typeface="DejaVu Sans"/>
              </a:rPr>
              <a:t>1. ΕΙΣΑΓΩΓΗ</a:t>
            </a:r>
            <a:endParaRPr lang="en-US" sz="2600" b="0" strike="noStrike" spc="-1" dirty="0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612852" y="1453900"/>
            <a:ext cx="8854920" cy="55822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5280" algn="just">
              <a:lnSpc>
                <a:spcPct val="2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l-GR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Διερεύνηση αποτελεσματικών μεθόδων επεξεργασίας εικόνας για ενίσχυση.</a:t>
            </a:r>
          </a:p>
          <a:p>
            <a:pPr marL="216000" indent="-215280" algn="just">
              <a:lnSpc>
                <a:spcPct val="2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l-GR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Εφαρμογή μεθόδων 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CNN </a:t>
            </a:r>
            <a:r>
              <a:rPr lang="el-GR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για ταξινόμηση 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patches </a:t>
            </a:r>
            <a:r>
              <a:rPr lang="el-GR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εικόνας.</a:t>
            </a:r>
            <a:endParaRPr lang="en-US" sz="18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6000" indent="-215280" algn="just">
              <a:lnSpc>
                <a:spcPct val="150000"/>
              </a:lnSpc>
              <a:spcBef>
                <a:spcPts val="12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Εφ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αρμογή μεθόδων Encoder-Decoder </a:t>
            </a:r>
            <a:r>
              <a:rPr lang="el-GR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για τμηματοποίηση της εικόνας: ταξινόμηση κάθε 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pixel </a:t>
            </a:r>
            <a:r>
              <a:rPr lang="el-GR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ξεχωριστά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.</a:t>
            </a:r>
            <a:endParaRPr lang="en-US" sz="18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6000" indent="-215280" algn="just">
              <a:lnSpc>
                <a:spcPct val="150000"/>
              </a:lnSpc>
              <a:spcBef>
                <a:spcPts val="12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l-GR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Διερεύνηση συνδυαστικού 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Ensemble Learning </a:t>
            </a:r>
            <a:r>
              <a:rPr lang="el-GR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συστήματος για την αξιοποίηση και βελτιστοποίηση των δύο διαφορετικών συστημάτων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– </a:t>
            </a:r>
            <a:r>
              <a:rPr lang="el-GR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Καινοτομία εργασίας.</a:t>
            </a:r>
            <a:endParaRPr lang="en-US" sz="18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79871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720000" y="202986"/>
            <a:ext cx="885492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l-GR" sz="2600" b="1" strike="noStrike" spc="-1" dirty="0">
                <a:solidFill>
                  <a:srgbClr val="333333"/>
                </a:solidFill>
                <a:latin typeface="Times New Roman"/>
                <a:ea typeface="DejaVu Sans"/>
              </a:rPr>
              <a:t>2</a:t>
            </a:r>
            <a:r>
              <a:rPr lang="en-US" sz="2600" b="1" strike="noStrike" spc="-1" dirty="0">
                <a:solidFill>
                  <a:srgbClr val="333333"/>
                </a:solidFill>
                <a:latin typeface="Times New Roman"/>
                <a:ea typeface="DejaVu Sans"/>
              </a:rPr>
              <a:t>. </a:t>
            </a:r>
            <a:r>
              <a:rPr lang="el-GR" sz="2600" b="1" spc="-1" dirty="0">
                <a:solidFill>
                  <a:srgbClr val="333333"/>
                </a:solidFill>
                <a:latin typeface="Times New Roman"/>
                <a:ea typeface="DejaVu Sans"/>
              </a:rPr>
              <a:t>ΣΥΝΟΛΟ</a:t>
            </a:r>
            <a:r>
              <a:rPr lang="en-US" sz="2600" b="1" strike="noStrike" spc="-1" dirty="0">
                <a:solidFill>
                  <a:srgbClr val="333333"/>
                </a:solidFill>
                <a:latin typeface="Times New Roman"/>
                <a:ea typeface="DejaVu Sans"/>
              </a:rPr>
              <a:t> ΔΕΔΟΜΕΝΩΝ</a:t>
            </a:r>
            <a:endParaRPr lang="en-US" sz="2600" b="0" strike="noStrike" spc="-1" dirty="0"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657426" y="1325297"/>
            <a:ext cx="8703199" cy="358960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528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Ο κορμός δεδομένων είναι το 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DRIVE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Dataset:</a:t>
            </a:r>
          </a:p>
          <a:p>
            <a:pPr marL="743670" lvl="1" indent="-285750" algn="just">
              <a:lnSpc>
                <a:spcPct val="150000"/>
              </a:lnSpc>
              <a:buClr>
                <a:srgbClr val="000000"/>
              </a:buClr>
              <a:buSzPct val="45000"/>
              <a:buFont typeface="Courier New" panose="02070309020205020404" pitchFamily="49" charset="0"/>
              <a:buChar char="o"/>
            </a:pPr>
            <a:r>
              <a:rPr lang="en-US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40 </a:t>
            </a:r>
            <a:r>
              <a:rPr lang="el-GR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έγχρωμες φωτογραφίες βυθού</a:t>
            </a:r>
            <a:r>
              <a:rPr lang="en-US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μαζί με τις α</a:t>
            </a:r>
            <a:r>
              <a:rPr lang="en-US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ντίστοιχες</a:t>
            </a:r>
            <a:r>
              <a:rPr lang="en-US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ετικέτες</a:t>
            </a:r>
            <a:r>
              <a:rPr lang="el-GR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(χειροκίνητες τμηματοποιήσεις ή </a:t>
            </a:r>
            <a:r>
              <a:rPr lang="en-US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ground truth</a:t>
            </a:r>
            <a:r>
              <a:rPr lang="el-GR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)</a:t>
            </a:r>
            <a:r>
              <a:rPr lang="en-US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.</a:t>
            </a:r>
          </a:p>
          <a:p>
            <a:pPr marL="743670" lvl="1" indent="-285750" algn="just">
              <a:lnSpc>
                <a:spcPct val="150000"/>
              </a:lnSpc>
              <a:buClr>
                <a:srgbClr val="000000"/>
              </a:buClr>
              <a:buSzPct val="45000"/>
              <a:buFont typeface="Courier New" panose="02070309020205020404" pitchFamily="49" charset="0"/>
              <a:buChar char="o"/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Οι ετικέτες α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νήκουν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στο </a:t>
            </a:r>
            <a:r>
              <a:rPr lang="el-GR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δυαδικό 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σύνολο  {vessel</a:t>
            </a:r>
            <a:r>
              <a:rPr lang="el-GR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- 1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, non-vessel</a:t>
            </a:r>
            <a:r>
              <a:rPr lang="el-GR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- 0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}.</a:t>
            </a:r>
            <a:endParaRPr lang="el-GR" b="0" strike="noStrike" spc="-1" dirty="0">
              <a:solidFill>
                <a:srgbClr val="000000"/>
              </a:solid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  <a:p>
            <a:pPr marL="743670" lvl="1" indent="-285750" algn="just">
              <a:lnSpc>
                <a:spcPct val="150000"/>
              </a:lnSpc>
              <a:buClr>
                <a:srgbClr val="000000"/>
              </a:buClr>
              <a:buSzPct val="45000"/>
              <a:buFont typeface="Courier New" panose="02070309020205020404" pitchFamily="49" charset="0"/>
              <a:buChar char="o"/>
            </a:pPr>
            <a:r>
              <a:rPr lang="el-GR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Περίπου 12.5% των 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pixels </a:t>
            </a:r>
            <a:r>
              <a:rPr lang="el-GR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ανήκουν σε αγγεία.</a:t>
            </a:r>
            <a:endParaRPr lang="en-US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endParaRPr lang="en-US" sz="18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6000" indent="-215280" algn="just">
              <a:lnSpc>
                <a:spcPct val="100000"/>
              </a:lnSpc>
              <a:spcAft>
                <a:spcPts val="18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20 </a:t>
            </a:r>
            <a:r>
              <a:rPr lang="el-GR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εικόνες εκπαίδευσης 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(train) </a:t>
            </a:r>
            <a:r>
              <a:rPr lang="el-GR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και 20 εικόνες δοκιμής 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(test).</a:t>
            </a:r>
          </a:p>
          <a:p>
            <a:pPr marL="216000" indent="-215280" algn="just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l-GR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Σε κάθε εικόνα αντιστοιχεί μια εικόνα μάσκας το 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Field of View (FOV) </a:t>
            </a:r>
            <a:r>
              <a:rPr lang="el-GR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με διάμετρο ~540 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pixels.</a:t>
            </a:r>
            <a:endParaRPr lang="el-GR" sz="1800" b="0" strike="noStrike" spc="-1" dirty="0">
              <a:solidFill>
                <a:srgbClr val="000000"/>
              </a:solid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1ABA808-86C7-67BD-7F3D-E58D4F62BE3A}"/>
              </a:ext>
            </a:extLst>
          </p:cNvPr>
          <p:cNvGrpSpPr>
            <a:grpSpLocks noChangeAspect="1"/>
          </p:cNvGrpSpPr>
          <p:nvPr/>
        </p:nvGrpSpPr>
        <p:grpSpPr>
          <a:xfrm>
            <a:off x="2908494" y="5808346"/>
            <a:ext cx="4232459" cy="1645920"/>
            <a:chOff x="660906" y="5831619"/>
            <a:chExt cx="4011672" cy="156006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A0D24BC-1B9B-2665-D2F9-30746C8D69C5}"/>
                </a:ext>
              </a:extLst>
            </p:cNvPr>
            <p:cNvGrpSpPr/>
            <p:nvPr/>
          </p:nvGrpSpPr>
          <p:grpSpPr>
            <a:xfrm>
              <a:off x="884966" y="5831619"/>
              <a:ext cx="3787612" cy="1280160"/>
              <a:chOff x="2244309" y="6254941"/>
              <a:chExt cx="3787612" cy="128016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7B4FB875-7C1E-B0FD-7FAE-9CD0C17BC1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93407" y="6254941"/>
                <a:ext cx="1238514" cy="128016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BE93CE4-31E7-5F37-E318-4948E3B364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18858" y="6254941"/>
                <a:ext cx="1238514" cy="128016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24E0C33-3ADD-55BB-98A2-B9DF609340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4309" y="6254941"/>
                <a:ext cx="1238514" cy="1280160"/>
              </a:xfrm>
              <a:prstGeom prst="rect">
                <a:avLst/>
              </a:prstGeom>
            </p:spPr>
          </p:pic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B45486A-502F-8007-22CC-FF65A49E0318}"/>
                </a:ext>
              </a:extLst>
            </p:cNvPr>
            <p:cNvSpPr txBox="1"/>
            <p:nvPr/>
          </p:nvSpPr>
          <p:spPr>
            <a:xfrm>
              <a:off x="660906" y="7111779"/>
              <a:ext cx="17073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Πρωτότυπη 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RGB </a:t>
              </a:r>
              <a:r>
                <a:rPr lang="el-G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εικόνα</a:t>
              </a:r>
              <a:endParaRPr lang="it-IT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727E23E-3C4E-EAB8-5947-036600D95D8A}"/>
                </a:ext>
              </a:extLst>
            </p:cNvPr>
            <p:cNvSpPr txBox="1"/>
            <p:nvPr/>
          </p:nvSpPr>
          <p:spPr>
            <a:xfrm>
              <a:off x="2318242" y="7114680"/>
              <a:ext cx="10277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Ground Truth</a:t>
              </a:r>
              <a:endParaRPr lang="it-IT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225785-5789-F6F3-A064-8C41785DF879}"/>
                </a:ext>
              </a:extLst>
            </p:cNvPr>
            <p:cNvSpPr txBox="1"/>
            <p:nvPr/>
          </p:nvSpPr>
          <p:spPr>
            <a:xfrm>
              <a:off x="3613136" y="7111779"/>
              <a:ext cx="1022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Μάσκα 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FOV</a:t>
              </a:r>
              <a:endParaRPr lang="it-IT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53EE475-DA1E-B53B-DADD-43C318B9AE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357" y="5097670"/>
            <a:ext cx="6309907" cy="5486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720000" y="181214"/>
            <a:ext cx="885492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l-GR" sz="2600" b="1" strike="noStrike" spc="-1" dirty="0">
                <a:solidFill>
                  <a:srgbClr val="333333"/>
                </a:solidFill>
                <a:latin typeface="Times New Roman"/>
                <a:ea typeface="DejaVu Sans"/>
              </a:rPr>
              <a:t>3</a:t>
            </a:r>
            <a:r>
              <a:rPr lang="en-US" sz="2600" b="1" strike="noStrike" spc="-1" dirty="0">
                <a:solidFill>
                  <a:srgbClr val="333333"/>
                </a:solidFill>
                <a:latin typeface="Times New Roman"/>
                <a:ea typeface="DejaVu Sans"/>
              </a:rPr>
              <a:t>. </a:t>
            </a:r>
            <a:r>
              <a:rPr lang="el-GR" sz="2600" b="1" spc="-1" dirty="0">
                <a:solidFill>
                  <a:srgbClr val="333333"/>
                </a:solidFill>
                <a:latin typeface="Times New Roman"/>
                <a:ea typeface="DejaVu Sans"/>
              </a:rPr>
              <a:t>ΠΡΟΤΕΙΝΟΜΕΝΑ ΣΥΣΤΗΜΑΤΑ</a:t>
            </a:r>
            <a:endParaRPr lang="el-GR" sz="2600" b="1" strike="noStrike" spc="-1" dirty="0">
              <a:solidFill>
                <a:srgbClr val="333333"/>
              </a:solidFill>
              <a:latin typeface="Times New Roman"/>
              <a:ea typeface="DejaVu Sans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720000" y="2160000"/>
            <a:ext cx="8639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873540" y="1524000"/>
            <a:ext cx="8547840" cy="55371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i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Patch-wise Classification - </a:t>
            </a:r>
            <a:r>
              <a:rPr lang="en-US" sz="1800" b="0" i="1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Προτεινόμενες</a:t>
            </a:r>
            <a:r>
              <a:rPr lang="en-US" sz="1800" b="0" i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US" sz="1800" b="0" i="1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Αρχιτεκτονικές</a:t>
            </a:r>
            <a:r>
              <a:rPr lang="en-US" sz="1800" b="0" i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:</a:t>
            </a:r>
            <a:r>
              <a:rPr lang="el-GR" sz="1800" b="0" i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0000"/>
              </a:lnSpc>
            </a:pPr>
            <a:endParaRPr lang="el-GR" sz="1800" b="0" i="1" strike="noStrike" spc="-1" dirty="0">
              <a:solidFill>
                <a:srgbClr val="000000"/>
              </a:solid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Baseline </a:t>
            </a:r>
            <a:r>
              <a:rPr lang="el-GR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αρχιτεκτονικές.</a:t>
            </a:r>
            <a:endParaRPr lang="en-US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l-GR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Για κάθε τεμάχιο εικόνας, προβλέπεται η ετικέτα κλάσης του κεντρικού 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pixel.</a:t>
            </a:r>
            <a:endParaRPr lang="el-GR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6000" indent="-215280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CNN </a:t>
            </a:r>
            <a:r>
              <a:rPr lang="el-GR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με 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Max Pooling </a:t>
            </a:r>
            <a:r>
              <a:rPr lang="el-GR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και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fully connected </a:t>
            </a:r>
            <a:r>
              <a:rPr lang="el-GR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επίπεδα (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Plain-Net</a:t>
            </a:r>
            <a:r>
              <a:rPr lang="el-GR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)</a:t>
            </a:r>
            <a:endParaRPr lang="en-US" sz="18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6000" indent="-215280">
              <a:spcBef>
                <a:spcPts val="6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CNN </a:t>
            </a:r>
            <a:r>
              <a:rPr lang="el-GR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χωρίς 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Max Pooling </a:t>
            </a:r>
            <a:r>
              <a:rPr lang="el-GR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και με 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fully connected </a:t>
            </a:r>
            <a:r>
              <a:rPr lang="el-GR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επίπεδα (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No-Pool-Net</a:t>
            </a:r>
            <a:r>
              <a:rPr lang="el-GR" sz="18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)</a:t>
            </a:r>
            <a:endParaRPr lang="en-US" sz="18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l-GR" sz="18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1800" b="0" i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Pixel-wise Segmentation - </a:t>
            </a:r>
            <a:r>
              <a:rPr lang="en-US" sz="1800" b="0" i="1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Προτεινόμενες</a:t>
            </a:r>
            <a:r>
              <a:rPr lang="en-US" sz="1800" b="0" i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</a:t>
            </a:r>
            <a:r>
              <a:rPr lang="en-US" sz="1800" b="0" i="1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Αρχιτεκτονικές</a:t>
            </a:r>
            <a:r>
              <a:rPr lang="en-US" sz="1800" b="0" i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0000"/>
              </a:lnSpc>
            </a:pPr>
            <a:endParaRPr lang="en-US" i="1" spc="-1" dirty="0">
              <a:solidFill>
                <a:srgbClr val="000000"/>
              </a:solid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Novel encoder-decoder </a:t>
            </a:r>
            <a:r>
              <a:rPr lang="el-GR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λογική.</a:t>
            </a:r>
            <a:endParaRPr lang="en-US" spc="-1" dirty="0">
              <a:solidFill>
                <a:srgbClr val="000000"/>
              </a:solid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l-GR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Πρόβλεψη ξεχωριστά για κάθε 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pixel</a:t>
            </a:r>
            <a:r>
              <a:rPr lang="el-GR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.</a:t>
            </a:r>
            <a:endParaRPr lang="en-US" sz="1800" b="0" strike="noStrike" spc="-1" dirty="0">
              <a:solidFill>
                <a:srgbClr val="000000"/>
              </a:solid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i="1" spc="-1" dirty="0">
              <a:solidFill>
                <a:srgbClr val="000000"/>
              </a:solid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FCNN </a:t>
            </a:r>
            <a:r>
              <a:rPr lang="el-GR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με σειριακά 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upsampling - downsampling</a:t>
            </a:r>
            <a:r>
              <a:rPr lang="el-GR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 και 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residuals </a:t>
            </a:r>
            <a:r>
              <a:rPr lang="el-GR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(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Sine-Net</a:t>
            </a:r>
            <a:r>
              <a:rPr lang="el-GR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) </a:t>
            </a:r>
            <a:endParaRPr lang="en-US" sz="1800" b="0" strike="noStrike" spc="-1" dirty="0">
              <a:solidFill>
                <a:srgbClr val="000000"/>
              </a:solid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8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720000" y="163920"/>
            <a:ext cx="885492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l-GR" sz="2600" b="1" spc="-1" dirty="0">
                <a:solidFill>
                  <a:srgbClr val="333333"/>
                </a:solidFill>
                <a:latin typeface="Times New Roman"/>
                <a:ea typeface="DejaVu Sans"/>
              </a:rPr>
              <a:t>4</a:t>
            </a:r>
            <a:r>
              <a:rPr lang="en-US" sz="2600" b="1" strike="noStrike" spc="-1" dirty="0">
                <a:solidFill>
                  <a:srgbClr val="333333"/>
                </a:solidFill>
                <a:latin typeface="Times New Roman"/>
                <a:ea typeface="DejaVu Sans"/>
              </a:rPr>
              <a:t>. </a:t>
            </a:r>
            <a:r>
              <a:rPr lang="el-GR" sz="2600" b="1" strike="noStrike" spc="-1" dirty="0">
                <a:solidFill>
                  <a:srgbClr val="333333"/>
                </a:solidFill>
                <a:latin typeface="Times New Roman"/>
                <a:ea typeface="DejaVu Sans"/>
              </a:rPr>
              <a:t>ΕΠΕΞΕΡΓΑΣΙΑ ΔΕΔΟΜΕΝΩΝ</a:t>
            </a:r>
          </a:p>
        </p:txBody>
      </p:sp>
      <p:sp>
        <p:nvSpPr>
          <p:cNvPr id="167" name="CustomShape 2"/>
          <p:cNvSpPr/>
          <p:nvPr/>
        </p:nvSpPr>
        <p:spPr>
          <a:xfrm>
            <a:off x="720000" y="2160000"/>
            <a:ext cx="8639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5280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lang="en-US" sz="1800" b="0" strike="noStrike" spc="-1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CustomShape 3"/>
              <p:cNvSpPr/>
              <p:nvPr/>
            </p:nvSpPr>
            <p:spPr>
              <a:xfrm>
                <a:off x="682559" y="1279440"/>
                <a:ext cx="8752386" cy="425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l-GR" sz="1800" b="0" strike="noStrike" spc="-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Μετατροπή χρώματος εικόνας: χρήση </a:t>
                </a:r>
                <a:r>
                  <a:rPr lang="en-US" sz="1800" b="0" strike="noStrike" spc="-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RGB</a:t>
                </a:r>
                <a:r>
                  <a:rPr lang="el-GR" sz="1800" b="0" strike="noStrike" spc="-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ή </a:t>
                </a:r>
                <a:r>
                  <a:rPr lang="en-US" sz="1800" b="0" strike="noStrike" spc="-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Grayscale image </a:t>
                </a:r>
                <a:r>
                  <a:rPr lang="el-GR" sz="1800" b="0" strike="noStrike" spc="-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πράσινου καναλιού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l-GR" spc="-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Διαχωρισμός εικόνας σε σταθερού μεγέθους </a:t>
                </a:r>
                <a:r>
                  <a:rPr lang="en-US" spc="-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patches </a:t>
                </a:r>
                <a14:m>
                  <m:oMath xmlns:m="http://schemas.openxmlformats.org/officeDocument/2006/math">
                    <m:r>
                      <a:rPr lang="en-US" b="0" i="1" spc="-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𝑚𝑥𝑚</m:t>
                    </m:r>
                  </m:oMath>
                </a14:m>
                <a:r>
                  <a:rPr lang="en-US" spc="-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el-GR" spc="-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arenR"/>
                </a:pPr>
                <a:r>
                  <a:rPr lang="el-GR" spc="-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Τυχαίος διαχωρισμός σε επικαλυπτόμενα </a:t>
                </a:r>
                <a:r>
                  <a:rPr lang="en-US" spc="-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patches </a:t>
                </a:r>
                <a:r>
                  <a:rPr lang="el-GR" spc="-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για πρόβλεψη κεντρικού </a:t>
                </a:r>
                <a:r>
                  <a:rPr lang="en-US" spc="-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pixel.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arenR"/>
                </a:pPr>
                <a:r>
                  <a:rPr lang="el-GR" spc="-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Εξαγωγή </a:t>
                </a:r>
                <a:r>
                  <a:rPr lang="en-US" spc="-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patches </a:t>
                </a:r>
                <a:r>
                  <a:rPr lang="el-GR" spc="-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με ίση αναλογία κατηγοριών κεντρικού </a:t>
                </a:r>
                <a:r>
                  <a:rPr lang="en-US" spc="-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pixel.</a:t>
                </a:r>
                <a:endParaRPr lang="el-GR" spc="-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l-GR" spc="-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Κανονικοποίηση</a:t>
                </a:r>
                <a:r>
                  <a:rPr lang="en-US" spc="-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b="1" spc="-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Pre-processing </a:t>
                </a:r>
                <a:r>
                  <a:rPr lang="en-US" spc="-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Patch-wise </a:t>
                </a:r>
                <a:r>
                  <a:rPr lang="el-GR" spc="-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μοντέλο</a:t>
                </a:r>
                <a:r>
                  <a:rPr lang="en-US" spc="-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el-GR" spc="-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lnSpc>
                    <a:spcPct val="150000"/>
                  </a:lnSpc>
                  <a:spcBef>
                    <a:spcPts val="600"/>
                  </a:spcBef>
                  <a:buFont typeface="+mj-lt"/>
                  <a:buAutoNum type="arabicParenR"/>
                </a:pPr>
                <a:r>
                  <a:rPr lang="en-US" spc="-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Global Contrast Normalization: </a:t>
                </a:r>
                <a:r>
                  <a:rPr lang="el-GR" spc="-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τοπική κανονικοποίηση φωτεινότητας &amp; αντίθεσης.</a:t>
                </a:r>
                <a:endParaRPr lang="en-US" spc="-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lnSpc>
                    <a:spcPct val="150000"/>
                  </a:lnSpc>
                  <a:spcBef>
                    <a:spcPts val="600"/>
                  </a:spcBef>
                  <a:buFont typeface="+mj-lt"/>
                  <a:buAutoNum type="arabicParenR"/>
                </a:pPr>
                <a:r>
                  <a:rPr lang="en-US" spc="-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Zero-phase Component Analysis</a:t>
                </a:r>
                <a:r>
                  <a:rPr lang="el-GR" spc="-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</a:t>
                </a:r>
                <a:r>
                  <a:rPr lang="en-US" spc="-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Whitening</a:t>
                </a:r>
                <a:r>
                  <a:rPr lang="el-GR" spc="-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endParaRPr lang="en-US" spc="-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lnSpc>
                    <a:spcPct val="15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endParaRPr lang="el-GR" spc="-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buAutoNum type="arabicParenR"/>
                </a:pPr>
                <a:endParaRPr lang="en-US" spc="-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b="0" strike="noStrike" spc="-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8" name="CustomShap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59" y="1279440"/>
                <a:ext cx="8752386" cy="4253600"/>
              </a:xfrm>
              <a:prstGeom prst="rect">
                <a:avLst/>
              </a:prstGeom>
              <a:blipFill>
                <a:blip r:embed="rId2"/>
                <a:stretch>
                  <a:fillRect l="-4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D616F9-F971-EF13-BAF4-A8463078BE93}"/>
                  </a:ext>
                </a:extLst>
              </p:cNvPr>
              <p:cNvSpPr txBox="1"/>
              <p:nvPr/>
            </p:nvSpPr>
            <p:spPr>
              <a:xfrm>
                <a:off x="2811452" y="3231060"/>
                <a:ext cx="2186624" cy="463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𝑛𝑜𝑟𝑚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D616F9-F971-EF13-BAF4-A8463078B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452" y="3231060"/>
                <a:ext cx="2186624" cy="463268"/>
              </a:xfrm>
              <a:prstGeom prst="rect">
                <a:avLst/>
              </a:prstGeom>
              <a:blipFill>
                <a:blip r:embed="rId3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8764F592-788D-5628-223D-522134EECE4A}"/>
              </a:ext>
            </a:extLst>
          </p:cNvPr>
          <p:cNvGrpSpPr>
            <a:grpSpLocks noChangeAspect="1"/>
          </p:cNvGrpSpPr>
          <p:nvPr/>
        </p:nvGrpSpPr>
        <p:grpSpPr>
          <a:xfrm>
            <a:off x="5147460" y="5574252"/>
            <a:ext cx="4742519" cy="1828800"/>
            <a:chOff x="2019974" y="5142316"/>
            <a:chExt cx="4384327" cy="169067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8194BCA-AEA5-0502-FD79-928F8EEF814F}"/>
                </a:ext>
              </a:extLst>
            </p:cNvPr>
            <p:cNvGrpSpPr/>
            <p:nvPr/>
          </p:nvGrpSpPr>
          <p:grpSpPr>
            <a:xfrm>
              <a:off x="2019974" y="5142316"/>
              <a:ext cx="4362148" cy="1508760"/>
              <a:chOff x="2019974" y="5142316"/>
              <a:chExt cx="4362148" cy="1508760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56E71344-7945-E472-A96E-62BD9224C4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5398" y="5142316"/>
                <a:ext cx="1496724" cy="150876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C331D67-DDA0-3476-7C87-570FAEEEC5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19974" y="5172480"/>
                <a:ext cx="1459098" cy="1463040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F9940CA4-51C3-6900-DF1B-A56AFFD137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0352" y="5149936"/>
                <a:ext cx="1455090" cy="1463040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145550D-10AD-1A21-C5CE-77C51FA8749A}"/>
                </a:ext>
              </a:extLst>
            </p:cNvPr>
            <p:cNvSpPr txBox="1"/>
            <p:nvPr/>
          </p:nvSpPr>
          <p:spPr>
            <a:xfrm>
              <a:off x="2164480" y="6566643"/>
              <a:ext cx="1214898" cy="2663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Μετατροπή 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GCN</a:t>
              </a:r>
              <a:endParaRPr lang="it-IT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80F202-4F90-EDCF-5E06-E3E03903027C}"/>
                </a:ext>
              </a:extLst>
            </p:cNvPr>
            <p:cNvSpPr txBox="1"/>
            <p:nvPr/>
          </p:nvSpPr>
          <p:spPr>
            <a:xfrm>
              <a:off x="3591624" y="6561271"/>
              <a:ext cx="1199485" cy="2663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Μετατροπή 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ZCA</a:t>
              </a:r>
              <a:endParaRPr lang="it-IT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8EA5E4-D042-B0D7-2F17-B23663212F30}"/>
                </a:ext>
              </a:extLst>
            </p:cNvPr>
            <p:cNvSpPr txBox="1"/>
            <p:nvPr/>
          </p:nvSpPr>
          <p:spPr>
            <a:xfrm>
              <a:off x="4845433" y="6565167"/>
              <a:ext cx="1558868" cy="2663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Διαδικασία Επαύξησης</a:t>
              </a:r>
              <a:endParaRPr lang="it-IT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28D50E0-DD41-B8D7-1B6B-31B61A503211}"/>
              </a:ext>
            </a:extLst>
          </p:cNvPr>
          <p:cNvSpPr txBox="1"/>
          <p:nvPr/>
        </p:nvSpPr>
        <p:spPr>
          <a:xfrm>
            <a:off x="1481035" y="5325220"/>
            <a:ext cx="3517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Μηδενισμός συσχέτισης μεταξύ των</a:t>
            </a:r>
            <a:r>
              <a:rPr lang="en-US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pixels </a:t>
            </a:r>
            <a:r>
              <a:rPr lang="el-GR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ώστε </a:t>
            </a:r>
            <a:r>
              <a:rPr lang="en-US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το μοντέλο να εστιάσει σε υψηλότερης τάξης χαρακτηριστικά.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720000" y="163920"/>
            <a:ext cx="885492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l-GR" sz="2600" b="1" spc="-1" dirty="0">
                <a:solidFill>
                  <a:srgbClr val="333333"/>
                </a:solidFill>
                <a:latin typeface="Times New Roman"/>
                <a:ea typeface="DejaVu Sans"/>
              </a:rPr>
              <a:t>4</a:t>
            </a:r>
            <a:r>
              <a:rPr lang="en-US" sz="2600" b="1" strike="noStrike" spc="-1" dirty="0">
                <a:solidFill>
                  <a:srgbClr val="333333"/>
                </a:solidFill>
                <a:latin typeface="Times New Roman"/>
                <a:ea typeface="DejaVu Sans"/>
              </a:rPr>
              <a:t>. </a:t>
            </a:r>
            <a:r>
              <a:rPr lang="el-GR" sz="2600" b="1" strike="noStrike" spc="-1" dirty="0">
                <a:solidFill>
                  <a:srgbClr val="333333"/>
                </a:solidFill>
                <a:latin typeface="Times New Roman"/>
                <a:ea typeface="DejaVu Sans"/>
              </a:rPr>
              <a:t>ΕΠΕΞΕΡΓΑΣΙΑ ΔΕΔΟΜΕΝΩΝ</a:t>
            </a:r>
          </a:p>
        </p:txBody>
      </p:sp>
      <p:sp>
        <p:nvSpPr>
          <p:cNvPr id="167" name="CustomShape 2"/>
          <p:cNvSpPr/>
          <p:nvPr/>
        </p:nvSpPr>
        <p:spPr>
          <a:xfrm>
            <a:off x="720000" y="2160000"/>
            <a:ext cx="8639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5280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682559" y="1279440"/>
            <a:ext cx="8676721" cy="30743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2900" indent="-342900">
              <a:lnSpc>
                <a:spcPct val="15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b="1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Pre-processing</a:t>
            </a:r>
            <a:r>
              <a:rPr lang="en-US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Pixel-wise </a:t>
            </a:r>
            <a:r>
              <a:rPr lang="el-GR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μοντέλο</a:t>
            </a:r>
            <a:r>
              <a:rPr lang="en-US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50000"/>
              </a:lnSpc>
              <a:spcBef>
                <a:spcPts val="1200"/>
              </a:spcBef>
            </a:pPr>
            <a:r>
              <a:rPr lang="en-US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  Top-Hat</a:t>
            </a:r>
            <a:r>
              <a:rPr lang="el-GR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μετασχηματισμός πολλαπλής κλίμακας:</a:t>
            </a:r>
            <a:endParaRPr lang="en-US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l-GR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ενίσχυση και εξαγωγή μικρών στοιχείων και λεπτομερειών.</a:t>
            </a:r>
          </a:p>
          <a:p>
            <a:pPr lvl="1">
              <a:lnSpc>
                <a:spcPct val="150000"/>
              </a:lnSpc>
              <a:spcBef>
                <a:spcPts val="1200"/>
              </a:spcBef>
            </a:pPr>
            <a:r>
              <a:rPr lang="en-US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  </a:t>
            </a:r>
            <a:r>
              <a:rPr lang="el-GR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Εξισορρόπηση ιστογράμματος – </a:t>
            </a:r>
            <a:r>
              <a:rPr lang="en-US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CLAHE:</a:t>
            </a:r>
          </a:p>
          <a:p>
            <a:pPr lvl="1">
              <a:lnSpc>
                <a:spcPct val="150000"/>
              </a:lnSpc>
            </a:pPr>
            <a:r>
              <a:rPr lang="en-US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l-GR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περιορίζει την ενίσχυση</a:t>
            </a:r>
            <a:r>
              <a:rPr lang="en-US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της αντίθεσης για τη μείωση του θορύβου.</a:t>
            </a:r>
            <a:endParaRPr lang="en-US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l-GR" b="1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Επαύξηση Δεδομένων:</a:t>
            </a:r>
            <a:endParaRPr lang="en-US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99E2C2E-F851-3233-8121-15A03E41CC07}"/>
              </a:ext>
            </a:extLst>
          </p:cNvPr>
          <p:cNvGrpSpPr/>
          <p:nvPr/>
        </p:nvGrpSpPr>
        <p:grpSpPr>
          <a:xfrm>
            <a:off x="682559" y="4482287"/>
            <a:ext cx="9000888" cy="2857391"/>
            <a:chOff x="682559" y="4264769"/>
            <a:chExt cx="9000888" cy="224883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B8494AC-0877-26FC-39F5-77F261D7E773}"/>
                </a:ext>
              </a:extLst>
            </p:cNvPr>
            <p:cNvGrpSpPr/>
            <p:nvPr/>
          </p:nvGrpSpPr>
          <p:grpSpPr>
            <a:xfrm>
              <a:off x="682559" y="4323311"/>
              <a:ext cx="9000888" cy="2190289"/>
              <a:chOff x="682559" y="4120111"/>
              <a:chExt cx="9000888" cy="2190289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8E4260-A049-A538-88C4-625FD3A0C2FF}"/>
                  </a:ext>
                </a:extLst>
              </p:cNvPr>
              <p:cNvSpPr txBox="1"/>
              <p:nvPr/>
            </p:nvSpPr>
            <p:spPr>
              <a:xfrm>
                <a:off x="5020920" y="4362199"/>
                <a:ext cx="4662527" cy="1659255"/>
              </a:xfrm>
              <a:prstGeom prst="rect">
                <a:avLst/>
              </a:prstGeom>
              <a:noFill/>
            </p:spPr>
            <p:txBody>
              <a:bodyPr wrap="square" numCol="1" rtlCol="0">
                <a:spAutoFit/>
              </a:bodyPr>
              <a:lstStyle/>
              <a:p>
                <a:pPr marL="285750" indent="-285750">
                  <a:buSzPct val="75000"/>
                  <a:buFont typeface="Courier New" panose="02070309020205020404" pitchFamily="49" charset="0"/>
                  <a:buChar char="o"/>
                </a:pPr>
                <a:r>
                  <a:rPr lang="el-G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Περιστροφή </a:t>
                </a:r>
              </a:p>
              <a:p>
                <a:pPr marL="285750" indent="-285750">
                  <a:buSzPct val="75000"/>
                  <a:buFont typeface="Courier New" panose="02070309020205020404" pitchFamily="49" charset="0"/>
                  <a:buChar char="o"/>
                </a:pPr>
                <a:r>
                  <a:rPr lang="el-G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Μετατόπιση </a:t>
                </a:r>
              </a:p>
              <a:p>
                <a:pPr marL="285750" indent="-285750">
                  <a:buSzPct val="75000"/>
                  <a:buFont typeface="Courier New" panose="02070309020205020404" pitchFamily="49" charset="0"/>
                  <a:buChar char="o"/>
                </a:pPr>
                <a:r>
                  <a:rPr lang="el-G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Αναστροφή</a:t>
                </a:r>
              </a:p>
              <a:p>
                <a:pPr marL="285750" indent="-285750">
                  <a:buSzPct val="75000"/>
                  <a:buFont typeface="Courier New" panose="02070309020205020404" pitchFamily="49" charset="0"/>
                  <a:buChar char="o"/>
                </a:pPr>
                <a:r>
                  <a:rPr lang="el-G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 μετασχηματισμοί περιστροφής</a:t>
                </a:r>
              </a:p>
              <a:p>
                <a:pPr marL="285750" indent="-285750">
                  <a:buSzPct val="75000"/>
                  <a:buFont typeface="Courier New" panose="02070309020205020404" pitchFamily="49" charset="0"/>
                  <a:buChar char="o"/>
                </a:pPr>
                <a:r>
                  <a:rPr lang="el-G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 μετασχηματισμοί αναστροφής</a:t>
                </a:r>
              </a:p>
              <a:p>
                <a:pPr marL="285750" indent="-285750">
                  <a:buSzPct val="75000"/>
                  <a:buFont typeface="Courier New" panose="02070309020205020404" pitchFamily="49" charset="0"/>
                  <a:buChar char="o"/>
                </a:pPr>
                <a:endParaRPr lang="el-G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spcBef>
                    <a:spcPts val="600"/>
                  </a:spcBef>
                  <a:buSzPct val="75000"/>
                </a:pP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Offline </a:t>
                </a:r>
                <a:r>
                  <a:rPr lang="el-GR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&amp;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online</a:t>
                </a: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259D04CD-8686-EFC8-D899-D29CFE13DF80}"/>
                  </a:ext>
                </a:extLst>
              </p:cNvPr>
              <p:cNvGrpSpPr/>
              <p:nvPr/>
            </p:nvGrpSpPr>
            <p:grpSpPr>
              <a:xfrm>
                <a:off x="682559" y="4120111"/>
                <a:ext cx="4357081" cy="2190289"/>
                <a:chOff x="682559" y="4120111"/>
                <a:chExt cx="4357081" cy="2190289"/>
              </a:xfrm>
            </p:grpSpPr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E9E3E7A1-AAAA-119A-929C-9DCD2C04ADC2}"/>
                    </a:ext>
                  </a:extLst>
                </p:cNvPr>
                <p:cNvSpPr txBox="1"/>
                <p:nvPr/>
              </p:nvSpPr>
              <p:spPr>
                <a:xfrm>
                  <a:off x="682559" y="4382520"/>
                  <a:ext cx="4242732" cy="1598698"/>
                </a:xfrm>
                <a:prstGeom prst="rect">
                  <a:avLst/>
                </a:prstGeom>
                <a:noFill/>
              </p:spPr>
              <p:txBody>
                <a:bodyPr wrap="square" numCol="1" rtlCol="0">
                  <a:spAutoFit/>
                </a:bodyPr>
                <a:lstStyle/>
                <a:p>
                  <a:pPr marL="285750" indent="-285750">
                    <a:buSzPct val="75000"/>
                    <a:buFont typeface="Courier New" panose="02070309020205020404" pitchFamily="49" charset="0"/>
                    <a:buChar char="o"/>
                  </a:pPr>
                  <a:r>
                    <a:rPr lang="el-GR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Κλιμάκωση</a:t>
                  </a:r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endParaRPr lang="el-GR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SzPct val="75000"/>
                    <a:buFont typeface="Courier New" panose="02070309020205020404" pitchFamily="49" charset="0"/>
                    <a:buChar char="o"/>
                  </a:pPr>
                  <a:r>
                    <a:rPr lang="el-GR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Περιστροφή </a:t>
                  </a:r>
                </a:p>
                <a:p>
                  <a:pPr marL="285750" indent="-285750">
                    <a:buSzPct val="75000"/>
                    <a:buFont typeface="Courier New" panose="02070309020205020404" pitchFamily="49" charset="0"/>
                    <a:buChar char="o"/>
                  </a:pPr>
                  <a:r>
                    <a:rPr lang="el-GR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Αναστροφή</a:t>
                  </a:r>
                </a:p>
                <a:p>
                  <a:pPr marL="285750" indent="-285750">
                    <a:buSzPct val="75000"/>
                    <a:buFont typeface="Courier New" panose="02070309020205020404" pitchFamily="49" charset="0"/>
                    <a:buChar char="o"/>
                  </a:pPr>
                  <a:r>
                    <a:rPr lang="el-GR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Διόρθωση γάμμα κορεσμού</a:t>
                  </a:r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SzPct val="75000"/>
                    <a:buFont typeface="Courier New" panose="02070309020205020404" pitchFamily="49" charset="0"/>
                    <a:buChar char="o"/>
                  </a:pPr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SzPct val="75000"/>
                    <a:buFont typeface="Courier New" panose="02070309020205020404" pitchFamily="49" charset="0"/>
                    <a:buChar char="o"/>
                  </a:pPr>
                  <a:endPara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>
                    <a:buSzPct val="75000"/>
                  </a:pPr>
                  <a:r>
                    <a:rPr lang="en-US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In-place</a:t>
                  </a:r>
                  <a:r>
                    <a:rPr lang="el-GR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σε πραγματικό χρόνο</a:t>
                  </a:r>
                  <a:endPara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381ACFDD-8325-5085-E20E-930AFC6A0E3E}"/>
                    </a:ext>
                  </a:extLst>
                </p:cNvPr>
                <p:cNvCxnSpPr>
                  <a:cxnSpLocks/>
                  <a:stCxn id="168" idx="2"/>
                  <a:endCxn id="167" idx="2"/>
                </p:cNvCxnSpPr>
                <p:nvPr/>
              </p:nvCxnSpPr>
              <p:spPr>
                <a:xfrm>
                  <a:off x="5020920" y="4120111"/>
                  <a:ext cx="18720" cy="2190289"/>
                </a:xfrm>
                <a:prstGeom prst="line">
                  <a:avLst/>
                </a:prstGeom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6C379B1-EFE8-DC99-4537-67011F34FF91}"/>
                </a:ext>
              </a:extLst>
            </p:cNvPr>
            <p:cNvSpPr txBox="1"/>
            <p:nvPr/>
          </p:nvSpPr>
          <p:spPr>
            <a:xfrm>
              <a:off x="1528576" y="4272498"/>
              <a:ext cx="25506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Patch-wise Classification</a:t>
              </a:r>
              <a:endParaRPr lang="it-IT" i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C71639-C837-219F-A3BC-74FDB8A0D397}"/>
                </a:ext>
              </a:extLst>
            </p:cNvPr>
            <p:cNvSpPr txBox="1"/>
            <p:nvPr/>
          </p:nvSpPr>
          <p:spPr>
            <a:xfrm>
              <a:off x="6099029" y="4264769"/>
              <a:ext cx="2460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Pixel-wise Segmentation</a:t>
              </a:r>
              <a:endParaRPr lang="it-IT" i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093391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 165">
            <a:extLst>
              <a:ext uri="{FF2B5EF4-FFF2-40B4-BE49-F238E27FC236}">
                <a16:creationId xmlns:a16="http://schemas.microsoft.com/office/drawing/2014/main" id="{643DE0CB-D017-2F39-6081-8A1B4C8F31CD}"/>
              </a:ext>
            </a:extLst>
          </p:cNvPr>
          <p:cNvGrpSpPr/>
          <p:nvPr/>
        </p:nvGrpSpPr>
        <p:grpSpPr>
          <a:xfrm>
            <a:off x="4977066" y="1544954"/>
            <a:ext cx="2560320" cy="5436870"/>
            <a:chOff x="4977066" y="1544954"/>
            <a:chExt cx="2560320" cy="543687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B10A1C1-E173-AD0D-D1A0-B99F69A2D83D}"/>
                </a:ext>
              </a:extLst>
            </p:cNvPr>
            <p:cNvGrpSpPr/>
            <p:nvPr/>
          </p:nvGrpSpPr>
          <p:grpSpPr>
            <a:xfrm>
              <a:off x="4977066" y="1544954"/>
              <a:ext cx="2560320" cy="5436870"/>
              <a:chOff x="4469314" y="1554480"/>
              <a:chExt cx="2560320" cy="543687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9C744C2-D747-4D9D-7FE0-A76F683A383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469314" y="1554480"/>
                <a:ext cx="2560320" cy="5436870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E223AADB-CA63-6403-69F9-47046B26D8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15034" y="1599363"/>
                <a:ext cx="2468880" cy="5333132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998FF15-7C7C-BD8D-A041-884B2ECF19AB}"/>
                    </a:ext>
                  </a:extLst>
                </p:cNvPr>
                <p:cNvSpPr txBox="1"/>
                <p:nvPr/>
              </p:nvSpPr>
              <p:spPr>
                <a:xfrm>
                  <a:off x="5241921" y="3839808"/>
                  <a:ext cx="538609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64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oMath>
                    </m:oMathPara>
                  </a14:m>
                  <a:endParaRPr lang="it-IT" sz="9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998FF15-7C7C-BD8D-A041-884B2ECF19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1921" y="3839808"/>
                  <a:ext cx="538609" cy="138499"/>
                </a:xfrm>
                <a:prstGeom prst="rect">
                  <a:avLst/>
                </a:prstGeom>
                <a:blipFill>
                  <a:blip r:embed="rId3"/>
                  <a:stretch>
                    <a:fillRect l="-4545" r="-5682" b="-8696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DC11CE2-C01F-D63C-1E6F-36AFF9AFFF40}"/>
                    </a:ext>
                  </a:extLst>
                </p:cNvPr>
                <p:cNvSpPr txBox="1"/>
                <p:nvPr/>
              </p:nvSpPr>
              <p:spPr>
                <a:xfrm>
                  <a:off x="5925390" y="3227036"/>
                  <a:ext cx="538609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24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24</m:t>
                        </m:r>
                      </m:oMath>
                    </m:oMathPara>
                  </a14:m>
                  <a:endParaRPr lang="it-IT" sz="9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DC11CE2-C01F-D63C-1E6F-36AFF9AFFF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5390" y="3227036"/>
                  <a:ext cx="538609" cy="138499"/>
                </a:xfrm>
                <a:prstGeom prst="rect">
                  <a:avLst/>
                </a:prstGeom>
                <a:blipFill>
                  <a:blip r:embed="rId4"/>
                  <a:stretch>
                    <a:fillRect l="-4545" r="-5682" b="-8696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0D74E38-B968-955A-FD52-F2762A781460}"/>
                    </a:ext>
                  </a:extLst>
                </p:cNvPr>
                <p:cNvSpPr txBox="1"/>
                <p:nvPr/>
              </p:nvSpPr>
              <p:spPr>
                <a:xfrm>
                  <a:off x="5925389" y="2603837"/>
                  <a:ext cx="538609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24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24</m:t>
                        </m:r>
                      </m:oMath>
                    </m:oMathPara>
                  </a14:m>
                  <a:endParaRPr lang="it-IT" sz="9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0D74E38-B968-955A-FD52-F2762A7814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5389" y="2603837"/>
                  <a:ext cx="538609" cy="138499"/>
                </a:xfrm>
                <a:prstGeom prst="rect">
                  <a:avLst/>
                </a:prstGeom>
                <a:blipFill>
                  <a:blip r:embed="rId4"/>
                  <a:stretch>
                    <a:fillRect l="-4545" r="-5682" b="-8696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C2D208B-6397-5C11-629F-CF6FFB3C24FA}"/>
                    </a:ext>
                  </a:extLst>
                </p:cNvPr>
                <p:cNvSpPr txBox="1"/>
                <p:nvPr/>
              </p:nvSpPr>
              <p:spPr>
                <a:xfrm>
                  <a:off x="5995973" y="4483533"/>
                  <a:ext cx="597921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28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900" b="0" i="0" smtClean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m:rPr>
                            <m:sty m:val="p"/>
                          </m:rPr>
                          <a:rPr lang="en-US" sz="9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900" b="0" i="0" smtClean="0">
                            <a:latin typeface="Cambria Math" panose="02040503050406030204" pitchFamily="18" charset="0"/>
                          </a:rPr>
                          <m:t>12</m:t>
                        </m:r>
                      </m:oMath>
                    </m:oMathPara>
                  </a14:m>
                  <a:endParaRPr lang="it-IT" sz="9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C2D208B-6397-5C11-629F-CF6FFB3C24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5973" y="4483533"/>
                  <a:ext cx="597921" cy="138499"/>
                </a:xfrm>
                <a:prstGeom prst="rect">
                  <a:avLst/>
                </a:prstGeom>
                <a:blipFill>
                  <a:blip r:embed="rId5"/>
                  <a:stretch>
                    <a:fillRect l="-4082" r="-5102" b="-8696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69395C1-5909-788C-03CF-1041FE614164}"/>
                    </a:ext>
                  </a:extLst>
                </p:cNvPr>
                <p:cNvSpPr txBox="1"/>
                <p:nvPr/>
              </p:nvSpPr>
              <p:spPr>
                <a:xfrm>
                  <a:off x="6807020" y="5159977"/>
                  <a:ext cx="410369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it-IT" sz="9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69395C1-5909-788C-03CF-1041FE6141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7020" y="5159977"/>
                  <a:ext cx="410369" cy="138499"/>
                </a:xfrm>
                <a:prstGeom prst="rect">
                  <a:avLst/>
                </a:prstGeom>
                <a:blipFill>
                  <a:blip r:embed="rId6"/>
                  <a:stretch>
                    <a:fillRect l="-5970" r="-7463" b="-8696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0EB55C5-925C-F34A-CF45-8E204734E935}"/>
                    </a:ext>
                  </a:extLst>
                </p:cNvPr>
                <p:cNvSpPr txBox="1"/>
                <p:nvPr/>
              </p:nvSpPr>
              <p:spPr>
                <a:xfrm>
                  <a:off x="5551878" y="6337156"/>
                  <a:ext cx="457305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𝑠𝑖𝑔𝑚𝑜𝑖𝑑</m:t>
                        </m:r>
                      </m:oMath>
                    </m:oMathPara>
                  </a14:m>
                  <a:endParaRPr lang="it-IT" sz="9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0EB55C5-925C-F34A-CF45-8E204734E9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1878" y="6337156"/>
                  <a:ext cx="457305" cy="138499"/>
                </a:xfrm>
                <a:prstGeom prst="rect">
                  <a:avLst/>
                </a:prstGeom>
                <a:blipFill>
                  <a:blip r:embed="rId7"/>
                  <a:stretch>
                    <a:fillRect l="-8000" r="-8000" b="-40909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895766F-EB6D-1F15-3891-E969EA039463}"/>
                    </a:ext>
                  </a:extLst>
                </p:cNvPr>
                <p:cNvSpPr txBox="1"/>
                <p:nvPr/>
              </p:nvSpPr>
              <p:spPr>
                <a:xfrm>
                  <a:off x="5996685" y="3868487"/>
                  <a:ext cx="602729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28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oMath>
                    </m:oMathPara>
                  </a14:m>
                  <a:endParaRPr lang="it-IT" sz="9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895766F-EB6D-1F15-3891-E969EA0394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6685" y="3868487"/>
                  <a:ext cx="602729" cy="138499"/>
                </a:xfrm>
                <a:prstGeom prst="rect">
                  <a:avLst/>
                </a:prstGeom>
                <a:blipFill>
                  <a:blip r:embed="rId8"/>
                  <a:stretch>
                    <a:fillRect l="-4040" r="-5051" b="-13636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95B404D-75A6-3904-2360-AC9C64FF52F8}"/>
                    </a:ext>
                  </a:extLst>
                </p:cNvPr>
                <p:cNvSpPr txBox="1"/>
                <p:nvPr/>
              </p:nvSpPr>
              <p:spPr>
                <a:xfrm>
                  <a:off x="5925389" y="5098579"/>
                  <a:ext cx="224420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512</m:t>
                        </m:r>
                      </m:oMath>
                    </m:oMathPara>
                  </a14:m>
                  <a:endParaRPr lang="it-IT" sz="9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95B404D-75A6-3904-2360-AC9C64FF52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5389" y="5098579"/>
                  <a:ext cx="224420" cy="138499"/>
                </a:xfrm>
                <a:prstGeom prst="rect">
                  <a:avLst/>
                </a:prstGeom>
                <a:blipFill>
                  <a:blip r:embed="rId9"/>
                  <a:stretch>
                    <a:fillRect l="-10811" r="-16216" b="-13043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B28D62C-A0F2-AEEE-1194-CF60F8150614}"/>
                    </a:ext>
                  </a:extLst>
                </p:cNvPr>
                <p:cNvSpPr txBox="1"/>
                <p:nvPr/>
              </p:nvSpPr>
              <p:spPr>
                <a:xfrm>
                  <a:off x="5925389" y="5732103"/>
                  <a:ext cx="224420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512</m:t>
                        </m:r>
                      </m:oMath>
                    </m:oMathPara>
                  </a14:m>
                  <a:endParaRPr lang="it-IT" sz="9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B28D62C-A0F2-AEEE-1194-CF60F81506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5389" y="5732103"/>
                  <a:ext cx="224420" cy="138499"/>
                </a:xfrm>
                <a:prstGeom prst="rect">
                  <a:avLst/>
                </a:prstGeom>
                <a:blipFill>
                  <a:blip r:embed="rId9"/>
                  <a:stretch>
                    <a:fillRect l="-10811" r="-16216" b="-13043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1B10854-A408-293D-3299-9453824AB2A5}"/>
                    </a:ext>
                  </a:extLst>
                </p:cNvPr>
                <p:cNvSpPr txBox="1"/>
                <p:nvPr/>
              </p:nvSpPr>
              <p:spPr>
                <a:xfrm>
                  <a:off x="5877299" y="6682555"/>
                  <a:ext cx="96180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it-IT" sz="9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1B10854-A408-293D-3299-9453824AB2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7299" y="6682555"/>
                  <a:ext cx="96180" cy="138499"/>
                </a:xfrm>
                <a:prstGeom prst="rect">
                  <a:avLst/>
                </a:prstGeom>
                <a:blipFill>
                  <a:blip r:embed="rId10"/>
                  <a:stretch>
                    <a:fillRect l="-25000" r="-31250" b="-8696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4" name="CustomShape 1"/>
          <p:cNvSpPr/>
          <p:nvPr/>
        </p:nvSpPr>
        <p:spPr>
          <a:xfrm>
            <a:off x="720000" y="202989"/>
            <a:ext cx="885492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l-GR" sz="2600" b="1" spc="-1" dirty="0">
                <a:solidFill>
                  <a:srgbClr val="333333"/>
                </a:solidFill>
                <a:latin typeface="Times New Roman"/>
                <a:ea typeface="DejaVu Sans"/>
              </a:rPr>
              <a:t>5</a:t>
            </a:r>
            <a:r>
              <a:rPr lang="en-US" sz="2600" b="1" strike="noStrike" spc="-1" dirty="0">
                <a:solidFill>
                  <a:srgbClr val="333333"/>
                </a:solidFill>
                <a:latin typeface="Times New Roman"/>
                <a:ea typeface="DejaVu Sans"/>
              </a:rPr>
              <a:t>. </a:t>
            </a:r>
            <a:r>
              <a:rPr lang="el-GR" sz="2600" b="1" spc="-1" dirty="0">
                <a:solidFill>
                  <a:srgbClr val="333333"/>
                </a:solidFill>
                <a:latin typeface="Times New Roman"/>
                <a:ea typeface="DejaVu Sans"/>
              </a:rPr>
              <a:t>ΣΥΣΤΗΜΑ ΤΑΞΙΝΟΜΗΣΗΣ ΤΕΜΑΧΙΩΝ ΕΙΚΟΝΑΣ</a:t>
            </a:r>
            <a:endParaRPr lang="en-US" sz="2600" b="0" strike="noStrike" spc="-1" dirty="0"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720000" y="2160000"/>
            <a:ext cx="8639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endParaRPr lang="en-US" sz="1600" b="0" strike="noStrike" spc="-1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6" name="CustomShape 3"/>
              <p:cNvSpPr/>
              <p:nvPr/>
            </p:nvSpPr>
            <p:spPr>
              <a:xfrm>
                <a:off x="487480" y="1491086"/>
                <a:ext cx="4273431" cy="57759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l-GR" b="1" spc="-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DejaVu Sans"/>
                    <a:cs typeface="Times New Roman" panose="02020603050405020304" pitchFamily="18" charset="0"/>
                  </a:rPr>
                  <a:t>Αρχικά μοντέλα</a:t>
                </a:r>
                <a:r>
                  <a:rPr lang="en-US" sz="1800" b="1" strike="noStrike" spc="-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DejaVu Sans"/>
                    <a:cs typeface="Times New Roman" panose="02020603050405020304" pitchFamily="18" charset="0"/>
                  </a:rPr>
                  <a:t> </a:t>
                </a:r>
                <a:r>
                  <a:rPr lang="el-GR" sz="1800" b="1" strike="noStrike" spc="-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DejaVu Sans"/>
                    <a:cs typeface="Times New Roman" panose="02020603050405020304" pitchFamily="18" charset="0"/>
                  </a:rPr>
                  <a:t>τ</a:t>
                </a:r>
                <a:r>
                  <a:rPr lang="el-GR" b="1" spc="-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DejaVu Sans"/>
                    <a:cs typeface="Times New Roman" panose="02020603050405020304" pitchFamily="18" charset="0"/>
                  </a:rPr>
                  <a:t>αξινόμησης </a:t>
                </a:r>
                <a:r>
                  <a:rPr lang="en-US" b="1" spc="-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DejaVu Sans"/>
                    <a:cs typeface="Times New Roman" panose="02020603050405020304" pitchFamily="18" charset="0"/>
                  </a:rPr>
                  <a:t>patches:</a:t>
                </a:r>
                <a:endParaRPr lang="en-US" sz="1800" b="0" strike="noStrike" spc="-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16000" indent="-215280">
                  <a:spcBef>
                    <a:spcPts val="1800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l-GR" sz="1800" b="0" strike="noStrike" spc="-1" dirty="0">
                    <a:solidFill>
                      <a:schemeClr val="accent2">
                        <a:lumMod val="50000"/>
                      </a:schemeClr>
                    </a:solidFill>
                    <a:latin typeface="Times New Roman" panose="02020603050405020304" pitchFamily="18" charset="0"/>
                    <a:ea typeface="DejaVu Sans"/>
                    <a:cs typeface="Times New Roman" panose="02020603050405020304" pitchFamily="18" charset="0"/>
                  </a:rPr>
                  <a:t>Είσοδος</a:t>
                </a:r>
                <a:r>
                  <a:rPr lang="en-US" sz="1800" b="0" strike="noStrike" spc="-1" dirty="0">
                    <a:solidFill>
                      <a:schemeClr val="accent2">
                        <a:lumMod val="50000"/>
                      </a:schemeClr>
                    </a:solidFill>
                    <a:latin typeface="Times New Roman" panose="02020603050405020304" pitchFamily="18" charset="0"/>
                    <a:ea typeface="DejaVu Sans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pc="-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b</m:t>
                    </m:r>
                    <m:r>
                      <m:rPr>
                        <m:sty m:val="p"/>
                      </m:rPr>
                      <a:rPr lang="en-US" b="0" i="0" spc="-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atch</m:t>
                    </m:r>
                    <m:r>
                      <a:rPr lang="en-US" b="0" i="0" spc="-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b="0" i="0" spc="-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size</m:t>
                    </m:r>
                    <m:r>
                      <a:rPr lang="en-US" sz="1800" b="0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×27×27×3</m:t>
                    </m:r>
                    <m:r>
                      <a:rPr lang="el-GR" sz="1800" b="0" i="0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l-GR" sz="1800" b="0" strike="noStrike" spc="-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DejaVu Sans"/>
                    <a:cs typeface="Times New Roman" panose="02020603050405020304" pitchFamily="18" charset="0"/>
                  </a:rPr>
                  <a:t>και η αντίστοιχη κλάση κεντρικού </a:t>
                </a:r>
                <a:r>
                  <a:rPr lang="en-US" spc="-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DejaVu Sans"/>
                    <a:cs typeface="Times New Roman" panose="02020603050405020304" pitchFamily="18" charset="0"/>
                  </a:rPr>
                  <a:t>pixel</a:t>
                </a:r>
                <a:r>
                  <a:rPr lang="el-GR" spc="-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DejaVu Sans"/>
                    <a:cs typeface="Times New Roman" panose="02020603050405020304" pitchFamily="18" charset="0"/>
                  </a:rPr>
                  <a:t> 0 ή 1</a:t>
                </a:r>
                <a:r>
                  <a:rPr lang="en-US" spc="-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DejaVu Sans"/>
                    <a:cs typeface="Times New Roman" panose="02020603050405020304" pitchFamily="18" charset="0"/>
                  </a:rPr>
                  <a:t>.</a:t>
                </a:r>
              </a:p>
              <a:p>
                <a:pPr marL="216000" indent="-215280">
                  <a:spcBef>
                    <a:spcPts val="1200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l-GR" spc="-1" dirty="0">
                    <a:solidFill>
                      <a:schemeClr val="accent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Έξοδος: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pc="-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b</m:t>
                    </m:r>
                    <m:r>
                      <m:rPr>
                        <m:sty m:val="p"/>
                      </m:rPr>
                      <a:rPr lang="en-US" b="0" i="0" spc="-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atch</m:t>
                    </m:r>
                    <m:r>
                      <a:rPr lang="en-US" b="0" i="0" spc="-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b="0" i="0" spc="-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size</m:t>
                    </m:r>
                    <m:r>
                      <a:rPr lang="en-US" sz="1800" b="0" i="1" strike="noStrike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×2</m:t>
                    </m:r>
                  </m:oMath>
                </a14:m>
                <a:r>
                  <a:rPr lang="en-US" spc="-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sz="1800" b="0" strike="noStrike" spc="-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(binary classification)</a:t>
                </a:r>
              </a:p>
              <a:p>
                <a:pPr marL="216000" indent="-215280">
                  <a:lnSpc>
                    <a:spcPct val="150000"/>
                  </a:lnSpc>
                  <a:spcBef>
                    <a:spcPts val="1200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1800" b="0" strike="noStrike" spc="-1" dirty="0" err="1">
                    <a:solidFill>
                      <a:schemeClr val="accent2">
                        <a:lumMod val="50000"/>
                      </a:schemeClr>
                    </a:solidFill>
                    <a:latin typeface="Times New Roman" panose="02020603050405020304" pitchFamily="18" charset="0"/>
                    <a:ea typeface="DejaVu Sans"/>
                    <a:cs typeface="Times New Roman" panose="02020603050405020304" pitchFamily="18" charset="0"/>
                  </a:rPr>
                  <a:t>Δίκτυο</a:t>
                </a:r>
                <a:r>
                  <a:rPr lang="en-US" sz="1800" b="0" strike="noStrike" spc="-1" dirty="0">
                    <a:solidFill>
                      <a:schemeClr val="accent2">
                        <a:lumMod val="50000"/>
                      </a:schemeClr>
                    </a:solidFill>
                    <a:latin typeface="Times New Roman" panose="02020603050405020304" pitchFamily="18" charset="0"/>
                    <a:ea typeface="DejaVu Sans"/>
                    <a:cs typeface="Times New Roman" panose="02020603050405020304" pitchFamily="18" charset="0"/>
                  </a:rPr>
                  <a:t> Plain – Net:</a:t>
                </a:r>
              </a:p>
              <a:p>
                <a:pPr marL="743670" lvl="1" indent="-285750">
                  <a:buClr>
                    <a:srgbClr val="000000"/>
                  </a:buClr>
                  <a:buSzPct val="45000"/>
                  <a:buFont typeface="Courier New" panose="02070309020205020404" pitchFamily="49" charset="0"/>
                  <a:buChar char="o"/>
                </a:pPr>
                <a:r>
                  <a:rPr lang="en-US" i="1" spc="-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DejaVu Sans"/>
                    <a:cs typeface="Times New Roman" panose="02020603050405020304" pitchFamily="18" charset="0"/>
                  </a:rPr>
                  <a:t>Max Pooling: </a:t>
                </a:r>
                <a:r>
                  <a:rPr lang="el-GR" spc="-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DejaVu Sans"/>
                    <a:cs typeface="Times New Roman" panose="02020603050405020304" pitchFamily="18" charset="0"/>
                  </a:rPr>
                  <a:t>μειώνει την ανάλυση με </a:t>
                </a:r>
                <a:r>
                  <a:rPr lang="en-US" spc="-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DejaVu Sans"/>
                    <a:cs typeface="Times New Roman" panose="02020603050405020304" pitchFamily="18" charset="0"/>
                  </a:rPr>
                  <a:t>translational invariance</a:t>
                </a:r>
                <a:r>
                  <a:rPr lang="el-GR" spc="-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DejaVu Sans"/>
                    <a:cs typeface="Times New Roman" panose="02020603050405020304" pitchFamily="18" charset="0"/>
                  </a:rPr>
                  <a:t>.</a:t>
                </a:r>
                <a:endParaRPr lang="en-US" spc="-1" dirty="0">
                  <a:solidFill>
                    <a:srgbClr val="000000"/>
                  </a:solidFill>
                  <a:latin typeface="Times New Roman" panose="02020603050405020304" pitchFamily="18" charset="0"/>
                  <a:ea typeface="DejaVu Sans"/>
                  <a:cs typeface="Times New Roman" panose="02020603050405020304" pitchFamily="18" charset="0"/>
                </a:endParaRPr>
              </a:p>
              <a:p>
                <a:pPr marL="743670" lvl="1" indent="-285750">
                  <a:buClr>
                    <a:srgbClr val="000000"/>
                  </a:buClr>
                  <a:buSzPct val="45000"/>
                  <a:buFont typeface="Courier New" panose="02070309020205020404" pitchFamily="49" charset="0"/>
                  <a:buChar char="o"/>
                </a:pPr>
                <a:r>
                  <a:rPr lang="el-GR" spc="-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DejaVu Sans"/>
                    <a:cs typeface="Times New Roman" panose="02020603050405020304" pitchFamily="18" charset="0"/>
                  </a:rPr>
                  <a:t>Αύξηση </a:t>
                </a:r>
                <a:r>
                  <a:rPr lang="en-US" spc="-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DejaVu Sans"/>
                    <a:cs typeface="Times New Roman" panose="02020603050405020304" pitchFamily="18" charset="0"/>
                  </a:rPr>
                  <a:t>features maps: </a:t>
                </a:r>
                <a:r>
                  <a:rPr lang="el-GR" spc="-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DejaVu Sans"/>
                    <a:cs typeface="Times New Roman" panose="02020603050405020304" pitchFamily="18" charset="0"/>
                  </a:rPr>
                  <a:t>Όλο και υψηλότερου επιπέδου </a:t>
                </a:r>
                <a:r>
                  <a:rPr lang="en-US" spc="-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DejaVu Sans"/>
                    <a:cs typeface="Times New Roman" panose="02020603050405020304" pitchFamily="18" charset="0"/>
                  </a:rPr>
                  <a:t>features</a:t>
                </a:r>
                <a:r>
                  <a:rPr lang="el-GR" spc="-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DejaVu Sans"/>
                    <a:cs typeface="Times New Roman" panose="02020603050405020304" pitchFamily="18" charset="0"/>
                  </a:rPr>
                  <a:t>.</a:t>
                </a:r>
                <a:endParaRPr lang="en-US" spc="-1" dirty="0">
                  <a:solidFill>
                    <a:srgbClr val="000000"/>
                  </a:solidFill>
                  <a:latin typeface="Times New Roman" panose="02020603050405020304" pitchFamily="18" charset="0"/>
                  <a:ea typeface="DejaVu Sans"/>
                  <a:cs typeface="Times New Roman" panose="02020603050405020304" pitchFamily="18" charset="0"/>
                </a:endParaRPr>
              </a:p>
              <a:p>
                <a:pPr marL="216000" indent="-215280">
                  <a:lnSpc>
                    <a:spcPct val="150000"/>
                  </a:lnSpc>
                  <a:spcBef>
                    <a:spcPts val="1200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l-GR" sz="1800" b="0" strike="noStrike" spc="-1" dirty="0">
                    <a:solidFill>
                      <a:schemeClr val="accent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Δίκτυο </a:t>
                </a:r>
                <a:r>
                  <a:rPr lang="en-US" sz="1800" b="0" strike="noStrike" spc="-1" dirty="0">
                    <a:solidFill>
                      <a:schemeClr val="accent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 Pool – Net</a:t>
                </a:r>
                <a:r>
                  <a:rPr lang="en-US" spc="-1" dirty="0">
                    <a:solidFill>
                      <a:schemeClr val="accent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743670" lvl="1" indent="-285750">
                  <a:spcBef>
                    <a:spcPts val="600"/>
                  </a:spcBef>
                  <a:buClr>
                    <a:srgbClr val="000000"/>
                  </a:buClr>
                  <a:buSzPct val="45000"/>
                  <a:buFont typeface="Courier New" panose="02070309020205020404" pitchFamily="49" charset="0"/>
                  <a:buChar char="o"/>
                </a:pPr>
                <a:r>
                  <a:rPr lang="en-US" i="1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 Max Pooling: </a:t>
                </a:r>
                <a:r>
                  <a:rPr lang="el-GR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Διατηρεί τις διαστάσεις των</a:t>
                </a:r>
                <a:r>
                  <a:rPr lang="en-US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patches </a:t>
                </a:r>
                <a:r>
                  <a:rPr lang="el-GR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σε όλη την έκταση του δικτύου.</a:t>
                </a:r>
                <a:endParaRPr lang="en-US" spc="-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6470" indent="-285750">
                  <a:lnSpc>
                    <a:spcPct val="150000"/>
                  </a:lnSpc>
                  <a:spcBef>
                    <a:spcPts val="1200"/>
                  </a:spcBef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Dropout regularization 50 %</a:t>
                </a:r>
              </a:p>
            </p:txBody>
          </p:sp>
        </mc:Choice>
        <mc:Fallback>
          <p:sp>
            <p:nvSpPr>
              <p:cNvPr id="176" name="CustomShap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80" y="1491086"/>
                <a:ext cx="4273431" cy="5775960"/>
              </a:xfrm>
              <a:prstGeom prst="rect">
                <a:avLst/>
              </a:prstGeom>
              <a:blipFill>
                <a:blip r:embed="rId11"/>
                <a:stretch>
                  <a:fillRect l="-1284" t="-634" r="-12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0F17DE55-6327-2F45-BD20-2A301C8166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609" y="6361200"/>
            <a:ext cx="259617" cy="182880"/>
          </a:xfrm>
          <a:prstGeom prst="rect">
            <a:avLst/>
          </a:prstGeom>
        </p:spPr>
      </p:pic>
      <p:grpSp>
        <p:nvGrpSpPr>
          <p:cNvPr id="165" name="Group 164">
            <a:extLst>
              <a:ext uri="{FF2B5EF4-FFF2-40B4-BE49-F238E27FC236}">
                <a16:creationId xmlns:a16="http://schemas.microsoft.com/office/drawing/2014/main" id="{8D76FF21-A592-0552-1BE7-BAA9DA9A4D13}"/>
              </a:ext>
            </a:extLst>
          </p:cNvPr>
          <p:cNvGrpSpPr/>
          <p:nvPr/>
        </p:nvGrpSpPr>
        <p:grpSpPr>
          <a:xfrm>
            <a:off x="8120725" y="1377949"/>
            <a:ext cx="1656712" cy="5775960"/>
            <a:chOff x="8120725" y="1377949"/>
            <a:chExt cx="1656712" cy="57759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786E5C9-A950-17CE-12B7-D15F6D208DFF}"/>
                    </a:ext>
                  </a:extLst>
                </p:cNvPr>
                <p:cNvSpPr txBox="1"/>
                <p:nvPr/>
              </p:nvSpPr>
              <p:spPr>
                <a:xfrm>
                  <a:off x="9082334" y="5870603"/>
                  <a:ext cx="412610" cy="138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900" b="0" i="1" smtClean="0">
                            <a:latin typeface="Cambria Math" panose="02040503050406030204" pitchFamily="18" charset="0"/>
                          </a:rPr>
                          <m:t>512</m:t>
                        </m:r>
                      </m:oMath>
                    </m:oMathPara>
                  </a14:m>
                  <a:endParaRPr lang="it-IT" sz="9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786E5C9-A950-17CE-12B7-D15F6D208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2334" y="5870603"/>
                  <a:ext cx="412610" cy="138499"/>
                </a:xfrm>
                <a:prstGeom prst="rect">
                  <a:avLst/>
                </a:prstGeom>
                <a:blipFill>
                  <a:blip r:embed="rId13"/>
                  <a:stretch>
                    <a:fillRect b="-13043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30717545-3377-576E-685B-6B686AAA242D}"/>
                </a:ext>
              </a:extLst>
            </p:cNvPr>
            <p:cNvGrpSpPr/>
            <p:nvPr/>
          </p:nvGrpSpPr>
          <p:grpSpPr>
            <a:xfrm>
              <a:off x="8120725" y="1377949"/>
              <a:ext cx="1656712" cy="5775960"/>
              <a:chOff x="8120725" y="1377949"/>
              <a:chExt cx="1656712" cy="577596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1C2F5BA-DD69-92F5-05BC-267015E59A2D}"/>
                  </a:ext>
                </a:extLst>
              </p:cNvPr>
              <p:cNvGrpSpPr/>
              <p:nvPr/>
            </p:nvGrpSpPr>
            <p:grpSpPr>
              <a:xfrm>
                <a:off x="8120725" y="1377949"/>
                <a:ext cx="1051109" cy="5775960"/>
                <a:chOff x="7775285" y="1341120"/>
                <a:chExt cx="1051109" cy="5775960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878F1FE-EED2-1B40-681D-4DD03C20BFEF}"/>
                    </a:ext>
                  </a:extLst>
                </p:cNvPr>
                <p:cNvSpPr/>
                <p:nvPr/>
              </p:nvSpPr>
              <p:spPr>
                <a:xfrm>
                  <a:off x="7775285" y="1341120"/>
                  <a:ext cx="1051109" cy="5775960"/>
                </a:xfrm>
                <a:prstGeom prst="rect">
                  <a:avLst/>
                </a:prstGeom>
                <a:solidFill>
                  <a:schemeClr val="accent3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8696F3C5-4207-1E1F-6005-F4E5E09FD2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21006" y="1391920"/>
                  <a:ext cx="962541" cy="5669280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31392BC6-9C60-12BE-5CE9-61297F7B1578}"/>
                      </a:ext>
                    </a:extLst>
                  </p:cNvPr>
                  <p:cNvSpPr txBox="1"/>
                  <p:nvPr/>
                </p:nvSpPr>
                <p:spPr>
                  <a:xfrm>
                    <a:off x="9171834" y="2381603"/>
                    <a:ext cx="538609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oMath>
                      </m:oMathPara>
                    </a14:m>
                    <a:endParaRPr lang="it-IT" sz="90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31392BC6-9C60-12BE-5CE9-61297F7B15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71834" y="2381603"/>
                    <a:ext cx="538609" cy="1384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4545" r="-5682" b="-13636"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5FF4FCDC-C211-16AE-548F-75299296D663}"/>
                      </a:ext>
                    </a:extLst>
                  </p:cNvPr>
                  <p:cNvSpPr txBox="1"/>
                  <p:nvPr/>
                </p:nvSpPr>
                <p:spPr>
                  <a:xfrm>
                    <a:off x="9166984" y="2996649"/>
                    <a:ext cx="538609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oMath>
                      </m:oMathPara>
                    </a14:m>
                    <a:endParaRPr lang="it-IT" sz="9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5FF4FCDC-C211-16AE-548F-75299296D6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66984" y="2996649"/>
                    <a:ext cx="538609" cy="1384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4545" r="-5682" b="-13636"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FF2B346F-A449-D99C-46DD-736E44869465}"/>
                      </a:ext>
                    </a:extLst>
                  </p:cNvPr>
                  <p:cNvSpPr txBox="1"/>
                  <p:nvPr/>
                </p:nvSpPr>
                <p:spPr>
                  <a:xfrm>
                    <a:off x="9168612" y="3839807"/>
                    <a:ext cx="602729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l-GR" sz="900" b="0" i="1" smtClean="0">
                              <a:latin typeface="Cambria Math" panose="02040503050406030204" pitchFamily="18" charset="0"/>
                            </a:rPr>
                            <m:t>128</m:t>
                          </m:r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l-GR" sz="9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l-GR" sz="9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oMath>
                      </m:oMathPara>
                    </a14:m>
                    <a:endParaRPr lang="it-IT" sz="900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FF2B346F-A449-D99C-46DD-736E448694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68612" y="3839807"/>
                    <a:ext cx="602729" cy="1384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4040" r="-5051" b="-8696"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E216A9E-1C50-7A00-1801-2C9005E84A55}"/>
                      </a:ext>
                    </a:extLst>
                  </p:cNvPr>
                  <p:cNvSpPr txBox="1"/>
                  <p:nvPr/>
                </p:nvSpPr>
                <p:spPr>
                  <a:xfrm>
                    <a:off x="9174708" y="4454853"/>
                    <a:ext cx="602729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l-GR" sz="900" b="0" i="1" smtClean="0">
                              <a:latin typeface="Cambria Math" panose="02040503050406030204" pitchFamily="18" charset="0"/>
                            </a:rPr>
                            <m:t>128</m:t>
                          </m:r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l-GR" sz="9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l-GR" sz="9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oMath>
                      </m:oMathPara>
                    </a14:m>
                    <a:endParaRPr lang="it-IT" sz="9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E216A9E-1C50-7A00-1801-2C9005E84A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74708" y="4454853"/>
                    <a:ext cx="602729" cy="1384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4040" r="-5051" b="-8696"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247F5E4A-DB0A-726E-9598-682EA2E4823D}"/>
                      </a:ext>
                    </a:extLst>
                  </p:cNvPr>
                  <p:cNvSpPr txBox="1"/>
                  <p:nvPr/>
                </p:nvSpPr>
                <p:spPr>
                  <a:xfrm>
                    <a:off x="9174708" y="5288563"/>
                    <a:ext cx="224420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l-GR" sz="900" b="0" i="1" smtClean="0">
                              <a:latin typeface="Cambria Math" panose="02040503050406030204" pitchFamily="18" charset="0"/>
                            </a:rPr>
                            <m:t>512</m:t>
                          </m:r>
                        </m:oMath>
                      </m:oMathPara>
                    </a14:m>
                    <a:endParaRPr lang="it-IT" sz="900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247F5E4A-DB0A-726E-9598-682EA2E482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74708" y="5288563"/>
                    <a:ext cx="224420" cy="1384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10811" r="-16216" b="-13636"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0" name="TextBox 159">
                    <a:extLst>
                      <a:ext uri="{FF2B5EF4-FFF2-40B4-BE49-F238E27FC236}">
                        <a16:creationId xmlns:a16="http://schemas.microsoft.com/office/drawing/2014/main" id="{AA8B297B-D19E-A4DA-C51E-44F2185EE9B5}"/>
                      </a:ext>
                    </a:extLst>
                  </p:cNvPr>
                  <p:cNvSpPr txBox="1"/>
                  <p:nvPr/>
                </p:nvSpPr>
                <p:spPr>
                  <a:xfrm>
                    <a:off x="8986154" y="6843325"/>
                    <a:ext cx="96180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l-GR" sz="9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it-IT" sz="900" dirty="0"/>
                  </a:p>
                </p:txBody>
              </p:sp>
            </mc:Choice>
            <mc:Fallback xmlns="">
              <p:sp>
                <p:nvSpPr>
                  <p:cNvPr id="160" name="TextBox 159">
                    <a:extLst>
                      <a:ext uri="{FF2B5EF4-FFF2-40B4-BE49-F238E27FC236}">
                        <a16:creationId xmlns:a16="http://schemas.microsoft.com/office/drawing/2014/main" id="{AA8B297B-D19E-A4DA-C51E-44F2185EE9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86154" y="6843325"/>
                    <a:ext cx="96180" cy="1384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5000" r="-31250" b="-13636"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62" name="Picture 161">
                <a:extLst>
                  <a:ext uri="{FF2B5EF4-FFF2-40B4-BE49-F238E27FC236}">
                    <a16:creationId xmlns:a16="http://schemas.microsoft.com/office/drawing/2014/main" id="{87FCC701-BA33-B919-E719-12207B5ABA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4627" y="6517565"/>
                <a:ext cx="259617" cy="18288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2902</TotalTime>
  <Words>1584</Words>
  <Application>Microsoft Office PowerPoint</Application>
  <PresentationFormat>Custom</PresentationFormat>
  <Paragraphs>297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Arial</vt:lpstr>
      <vt:lpstr>Calibri</vt:lpstr>
      <vt:lpstr>Cambria Math</vt:lpstr>
      <vt:lpstr>Courier New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Impress</dc:title>
  <dc:subject/>
  <dc:creator/>
  <dc:description/>
  <cp:lastModifiedBy>Giatsou, Athanasia (ext) (RC-IT IT)</cp:lastModifiedBy>
  <cp:revision>291</cp:revision>
  <dcterms:created xsi:type="dcterms:W3CDTF">2020-02-29T11:34:00Z</dcterms:created>
  <dcterms:modified xsi:type="dcterms:W3CDTF">2022-09-22T12:23:28Z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Custom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28</vt:i4>
  </property>
  <property fmtid="{D5CDD505-2E9C-101B-9397-08002B2CF9AE}" pid="12" name="MSIP_Label_6f75f480-7803-4ee9-bb54-84d0635fdbe7_Enabled">
    <vt:lpwstr>true</vt:lpwstr>
  </property>
  <property fmtid="{D5CDD505-2E9C-101B-9397-08002B2CF9AE}" pid="13" name="MSIP_Label_6f75f480-7803-4ee9-bb54-84d0635fdbe7_SetDate">
    <vt:lpwstr>2022-09-22T12:23:27Z</vt:lpwstr>
  </property>
  <property fmtid="{D5CDD505-2E9C-101B-9397-08002B2CF9AE}" pid="14" name="MSIP_Label_6f75f480-7803-4ee9-bb54-84d0635fdbe7_Method">
    <vt:lpwstr>Privileged</vt:lpwstr>
  </property>
  <property fmtid="{D5CDD505-2E9C-101B-9397-08002B2CF9AE}" pid="15" name="MSIP_Label_6f75f480-7803-4ee9-bb54-84d0635fdbe7_Name">
    <vt:lpwstr>unrestricted</vt:lpwstr>
  </property>
  <property fmtid="{D5CDD505-2E9C-101B-9397-08002B2CF9AE}" pid="16" name="MSIP_Label_6f75f480-7803-4ee9-bb54-84d0635fdbe7_SiteId">
    <vt:lpwstr>38ae3bcd-9579-4fd4-adda-b42e1495d55a</vt:lpwstr>
  </property>
  <property fmtid="{D5CDD505-2E9C-101B-9397-08002B2CF9AE}" pid="17" name="MSIP_Label_6f75f480-7803-4ee9-bb54-84d0635fdbe7_ActionId">
    <vt:lpwstr>e7650fb8-f2cc-4390-9473-d9618d15079a</vt:lpwstr>
  </property>
  <property fmtid="{D5CDD505-2E9C-101B-9397-08002B2CF9AE}" pid="18" name="MSIP_Label_6f75f480-7803-4ee9-bb54-84d0635fdbe7_ContentBits">
    <vt:lpwstr>0</vt:lpwstr>
  </property>
  <property fmtid="{D5CDD505-2E9C-101B-9397-08002B2CF9AE}" pid="19" name="Document_Confidentiality">
    <vt:lpwstr>Unrestricted</vt:lpwstr>
  </property>
</Properties>
</file>